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_rels/notesSlide6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59.png" ContentType="image/png"/>
  <Override PartName="/ppt/media/image22.png" ContentType="image/png"/>
  <Override PartName="/ppt/media/image24.jpeg" ContentType="image/jpeg"/>
  <Override PartName="/ppt/media/image61.png" ContentType="image/png"/>
  <Override PartName="/ppt/media/image60.png" ContentType="image/png"/>
  <Override PartName="/ppt/media/image23.png" ContentType="image/png"/>
  <Override PartName="/ppt/media/image3.png" ContentType="image/png"/>
  <Override PartName="/ppt/media/image15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gif" ContentType="image/gif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2A785EA-5533-4A3E-9D49-62DDA408FE4A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D0087D7-5971-470E-901C-B92D582A78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2C6EE26-2D0D-466A-9462-A12E73CB70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C86DFD3-4CA7-421B-AAE9-B06FD1E01AA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B9E0352-8F6E-4DB3-B041-05C6E6C4B1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26DF8B9-381D-4C79-B96E-0F880DAF2B8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2ACDF9B-B857-405D-AAAC-95CA8ED12F4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FA92398-828A-43A2-9C79-5C654A1F2E3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8709C43-C1D5-4B27-A110-049D222DAA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7760" cy="3082320"/>
          </a:xfrm>
          <a:prstGeom prst="rect">
            <a:avLst/>
          </a:prstGeom>
          <a:ln w="0">
            <a:noFill/>
          </a:ln>
        </p:spPr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494E6A9-829A-47BA-BDA8-94118E51E3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04E809-4322-4F89-8A30-AE47CF4778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9200" cy="3082320"/>
          </a:xfrm>
          <a:prstGeom prst="rect">
            <a:avLst/>
          </a:prstGeom>
          <a:ln w="0">
            <a:noFill/>
          </a:ln>
        </p:spPr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CustomShape 3"/>
          <p:cNvSpPr/>
          <p:nvPr/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41316D7-FB8D-4C15-8B64-777C5615EA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3BACF6A-6B86-49F9-B899-6060C0FE51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73D18DF-8C88-45FC-A0BE-C14D3D7BF3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5D1F87E-9E5F-4CE2-BD85-1D15702CAA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F6F86E0-87AC-4DD4-AD1B-68373FDDC6E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661AEE0-59B8-44EE-9C48-CE08C8F28B0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BA749A2-2B36-4BD2-951F-7C382D920B3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F6E9250-E9E7-4FA2-AC92-CFD62D2CB6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E31E25E-0713-44D4-9975-F2153528C8C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6DC9095-229D-41C6-B344-E4459B7F84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FCAE3FA-4A4A-4C32-983E-8CC09FC23D6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16930B6-BE97-4D33-AA21-D26C8D127C8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FEC5835-D6A8-49E5-84F6-956C3E6F26A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1F90A01-CA90-4345-8C94-F130DA7456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D8467BD-5855-4629-A1A6-FEC9295FA0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452DF8-105F-4F8C-B025-05A64958BA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F88658-FDAF-402F-85D1-4A4F0A3FD29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D7451C9-FA37-46A5-A87D-E836C3A3A07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783127-1609-4367-95BE-6233EB1CCE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CustomShape 3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12F5EB0-C06D-4A10-8AF8-67F5D20433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9200" cy="3082320"/>
          </a:xfrm>
          <a:prstGeom prst="rect">
            <a:avLst/>
          </a:prstGeom>
          <a:ln w="0">
            <a:noFill/>
          </a:ln>
        </p:spPr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360" cy="359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CustomShape 3"/>
          <p:cNvSpPr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5FDFB79-75FC-40D1-85EA-0A8E00F1FF5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FE6C5D2-E5B8-49E7-B195-2115C79226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F375138-8C04-4C80-8C82-A01BDFE895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87F52C-E868-4602-A8A5-FA5393E0BA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E2051C8-F08C-4CEE-82C7-3C4200142E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991DA9D-A067-464A-83D8-C301BCA0271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8BCBED7-F3BC-4B98-9529-75893216AB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0CE13C2-439F-4A01-B71A-701EB8D28E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410FD76-DC68-4AB6-8BFC-666BD85A68B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1F747C9-B7FE-46CE-8198-B7CB30D4076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8162118-9123-43BA-8EC0-137C6892CFD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33FF272-0D92-482B-8DC3-06B1444264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3071C3-DF95-4212-A3CB-668E38927F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CBADE47-4132-42DF-BDC8-A728EB46CE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DBF781A-9D2F-417F-A057-B25A346C5E3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9C277C-710A-433A-882A-A22F45CFB43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B5A0E41-9BDB-4F8A-B893-F5504359A8B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3B4275-F41E-454A-902C-143AE2DAC57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AB58203-F206-4841-8B38-C077A48EA7E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68DE17B-8338-464D-93CA-D6C6B6E447B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6085722-11B0-4B9A-B652-7182B3723D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46835E9-C322-465E-A01E-BA38A63DA8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ECA6A8-CD4C-4776-A129-1CF5D9F1CF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64360"/>
            <a:ext cx="12189240" cy="59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360"/>
            <a:ext cx="12189240" cy="93312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9320" cy="679320"/>
          </a:xfrm>
          <a:prstGeom prst="rect">
            <a:avLst/>
          </a:prstGeom>
          <a:ln w="0">
            <a:noFill/>
          </a:ln>
        </p:spPr>
      </p:pic>
      <p:pic>
        <p:nvPicPr>
          <p:cNvPr id="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7120" cy="537120"/>
          </a:xfrm>
          <a:prstGeom prst="rect">
            <a:avLst/>
          </a:prstGeom>
          <a:ln w="0">
            <a:noFill/>
          </a:ln>
        </p:spPr>
      </p:pic>
      <p:pic>
        <p:nvPicPr>
          <p:cNvPr id="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7120" cy="51444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3"/>
          <p:cNvSpPr/>
          <p:nvPr/>
        </p:nvSpPr>
        <p:spPr>
          <a:xfrm>
            <a:off x="2088000" y="6372360"/>
            <a:ext cx="9152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Desenvolvimento de Sistemas MultiAgentes Embarcados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11111040" y="6358320"/>
            <a:ext cx="101268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2F25B27-B4CD-444C-9664-A6EAFB1E7833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264360"/>
            <a:ext cx="12188880" cy="590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0" y="360"/>
            <a:ext cx="12188880" cy="93276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8960" cy="678960"/>
          </a:xfrm>
          <a:prstGeom prst="rect">
            <a:avLst/>
          </a:prstGeom>
          <a:ln w="0">
            <a:noFill/>
          </a:ln>
        </p:spPr>
      </p:pic>
      <p:pic>
        <p:nvPicPr>
          <p:cNvPr id="4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6760" cy="536760"/>
          </a:xfrm>
          <a:prstGeom prst="rect">
            <a:avLst/>
          </a:prstGeom>
          <a:ln w="0">
            <a:noFill/>
          </a:ln>
        </p:spPr>
      </p:pic>
      <p:pic>
        <p:nvPicPr>
          <p:cNvPr id="4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6760" cy="51408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11111040" y="6358320"/>
            <a:ext cx="101232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A035F8F-49AD-4AC8-A34B-51D1E35A1B8F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CustomShape 10"/>
          <p:cNvSpPr/>
          <p:nvPr/>
        </p:nvSpPr>
        <p:spPr>
          <a:xfrm>
            <a:off x="2088000" y="6372360"/>
            <a:ext cx="915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Inteligência Artificial Distribuída e Embarcada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3"/>
          <p:cNvSpPr/>
          <p:nvPr/>
        </p:nvSpPr>
        <p:spPr>
          <a:xfrm>
            <a:off x="0" y="6264360"/>
            <a:ext cx="12191400" cy="59328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0" y="360"/>
            <a:ext cx="12191400" cy="93528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81480" cy="681480"/>
          </a:xfrm>
          <a:prstGeom prst="rect">
            <a:avLst/>
          </a:prstGeom>
          <a:ln w="0">
            <a:noFill/>
          </a:ln>
        </p:spPr>
      </p:pic>
      <p:pic>
        <p:nvPicPr>
          <p:cNvPr id="93" name="Imagem 5" descr=""/>
          <p:cNvPicPr/>
          <p:nvPr/>
        </p:nvPicPr>
        <p:blipFill>
          <a:blip r:embed="rId3"/>
          <a:stretch/>
        </p:blipFill>
        <p:spPr>
          <a:xfrm>
            <a:off x="928800" y="6300360"/>
            <a:ext cx="719280" cy="51660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5"/>
          <p:cNvSpPr/>
          <p:nvPr/>
        </p:nvSpPr>
        <p:spPr>
          <a:xfrm>
            <a:off x="2523960" y="6372360"/>
            <a:ext cx="915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An IDE to Support the Development of Embedded Multi-Agent Systems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11164320" y="6286320"/>
            <a:ext cx="1014840" cy="5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A5F87B90-EB75-4541-8D74-F9F0488517B3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Imagem 11" descr=""/>
          <p:cNvPicPr/>
          <p:nvPr/>
        </p:nvPicPr>
        <p:blipFill>
          <a:blip r:embed="rId4"/>
          <a:stretch/>
        </p:blipFill>
        <p:spPr>
          <a:xfrm>
            <a:off x="1803600" y="6381360"/>
            <a:ext cx="1014840" cy="3751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6264360"/>
            <a:ext cx="12188880" cy="590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360"/>
            <a:ext cx="12188880" cy="93276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8960" cy="678960"/>
          </a:xfrm>
          <a:prstGeom prst="rect">
            <a:avLst/>
          </a:prstGeom>
          <a:ln w="0">
            <a:noFill/>
          </a:ln>
        </p:spPr>
      </p:pic>
      <p:pic>
        <p:nvPicPr>
          <p:cNvPr id="13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6760" cy="536760"/>
          </a:xfrm>
          <a:prstGeom prst="rect">
            <a:avLst/>
          </a:prstGeom>
          <a:ln w="0">
            <a:noFill/>
          </a:ln>
        </p:spPr>
      </p:pic>
      <p:pic>
        <p:nvPicPr>
          <p:cNvPr id="13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6760" cy="514080"/>
          </a:xfrm>
          <a:prstGeom prst="rect">
            <a:avLst/>
          </a:prstGeom>
          <a:ln w="0"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2088000" y="6372360"/>
            <a:ext cx="915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Inteligência Artificial Distribuída e Embarcada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1111040" y="6358320"/>
            <a:ext cx="101232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D408C784-1803-4C34-86CA-90C5DBD9EEAF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6264360"/>
            <a:ext cx="12188880" cy="590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0" y="360"/>
            <a:ext cx="12188880" cy="93276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8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8960" cy="67896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6760" cy="536760"/>
          </a:xfrm>
          <a:prstGeom prst="rect">
            <a:avLst/>
          </a:prstGeom>
          <a:ln w="0">
            <a:noFill/>
          </a:ln>
        </p:spPr>
      </p:pic>
      <p:pic>
        <p:nvPicPr>
          <p:cNvPr id="18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6760" cy="51408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2088000" y="6372360"/>
            <a:ext cx="915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Inteligência Artificial Distribuída e Embarcada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111040" y="6358320"/>
            <a:ext cx="1012320" cy="33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FCEB39D2-6449-4631-B9D8-E70E892CB75C}" type="slidenum">
              <a:rPr b="1" lang="en-US" sz="14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jason.sf.net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gif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18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slideLayout" Target="../slideLayouts/slideLayout25.xml"/><Relationship Id="rId1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24.jpe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hyperlink" Target="https://ide.chon.group/" TargetMode="External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2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hyperlink" Target="https://sourceforge.net/p/chonos/examples/ci/master/tree/01-singleAgent/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hyperlink" Target="https://sourceforge.net/p/chonos/examples/ci/master/tree/01-singleAgent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hyperlink" Target="https://www.google.com.br/books/edition/Programming_Multi_Agent_Systems_in_Agent/AJHD4GkIQs0C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3"/>
          <p:cNvSpPr/>
          <p:nvPr/>
        </p:nvSpPr>
        <p:spPr>
          <a:xfrm>
            <a:off x="0" y="0"/>
            <a:ext cx="12189240" cy="933120"/>
          </a:xfrm>
          <a:prstGeom prst="rect">
            <a:avLst/>
          </a:prstGeom>
          <a:solidFill>
            <a:srgbClr val="fecd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2" name="CustomShape 16"/>
          <p:cNvSpPr/>
          <p:nvPr/>
        </p:nvSpPr>
        <p:spPr>
          <a:xfrm>
            <a:off x="0" y="6264000"/>
            <a:ext cx="12189240" cy="591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3" name="CustomShape 17"/>
          <p:cNvSpPr/>
          <p:nvPr/>
        </p:nvSpPr>
        <p:spPr>
          <a:xfrm>
            <a:off x="0" y="1131480"/>
            <a:ext cx="12191040" cy="16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32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Inteligência Artificial  Distribuída e Embarcada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000000"/>
                </a:solidFill>
                <a:latin typeface="Arial Rounded MT Bold"/>
                <a:ea typeface="Arial"/>
              </a:rPr>
              <a:t>SingleAgent System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18"/>
          <p:cNvSpPr/>
          <p:nvPr/>
        </p:nvSpPr>
        <p:spPr>
          <a:xfrm>
            <a:off x="0" y="4032000"/>
            <a:ext cx="1219104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Centro Federal de Educação Tecnológica (CEFET/RJ)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Universidade Federal Fluminense (UFF), Brasil 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19"/>
          <p:cNvSpPr/>
          <p:nvPr/>
        </p:nvSpPr>
        <p:spPr>
          <a:xfrm>
            <a:off x="0" y="3268800"/>
            <a:ext cx="1219104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3984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Carlos Eduardo Pantoja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3984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Nilson Mori Lazarin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Imagem 5_ 1" descr=""/>
          <p:cNvPicPr/>
          <p:nvPr/>
        </p:nvPicPr>
        <p:blipFill>
          <a:blip r:embed="rId1"/>
          <a:stretch/>
        </p:blipFill>
        <p:spPr>
          <a:xfrm>
            <a:off x="7155720" y="5509440"/>
            <a:ext cx="2253960" cy="601560"/>
          </a:xfrm>
          <a:prstGeom prst="rect">
            <a:avLst/>
          </a:prstGeom>
          <a:ln w="0">
            <a:noFill/>
          </a:ln>
        </p:spPr>
      </p:pic>
      <p:pic>
        <p:nvPicPr>
          <p:cNvPr id="237" name="Google Shape;57;p 1" descr=""/>
          <p:cNvPicPr/>
          <p:nvPr/>
        </p:nvPicPr>
        <p:blipFill>
          <a:blip r:embed="rId2"/>
          <a:stretch/>
        </p:blipFill>
        <p:spPr>
          <a:xfrm>
            <a:off x="2681640" y="4908960"/>
            <a:ext cx="1797120" cy="1288440"/>
          </a:xfrm>
          <a:prstGeom prst="rect">
            <a:avLst/>
          </a:prstGeom>
          <a:ln w="0">
            <a:noFill/>
          </a:ln>
        </p:spPr>
      </p:pic>
      <p:pic>
        <p:nvPicPr>
          <p:cNvPr id="238" name="Imagem 8" descr=""/>
          <p:cNvPicPr/>
          <p:nvPr/>
        </p:nvPicPr>
        <p:blipFill>
          <a:blip r:embed="rId3"/>
          <a:stretch/>
        </p:blipFill>
        <p:spPr>
          <a:xfrm>
            <a:off x="5088600" y="5383800"/>
            <a:ext cx="1508400" cy="77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aixaDeTexto 1"/>
          <p:cNvSpPr/>
          <p:nvPr/>
        </p:nvSpPr>
        <p:spPr>
          <a:xfrm>
            <a:off x="511920" y="1719360"/>
            <a:ext cx="10835640" cy="240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base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aixaDeTexto 1"/>
          <p:cNvSpPr/>
          <p:nvPr/>
        </p:nvSpPr>
        <p:spPr>
          <a:xfrm>
            <a:off x="511920" y="1719360"/>
            <a:ext cx="10835640" cy="30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base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lista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objetivos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aixaDeTexto 1"/>
          <p:cNvSpPr/>
          <p:nvPr/>
        </p:nvSpPr>
        <p:spPr>
          <a:xfrm>
            <a:off x="511920" y="1719360"/>
            <a:ext cx="10835640" cy="36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base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lista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objetivos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Uma biblioteca de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planos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;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aixaDeTexto 1"/>
          <p:cNvSpPr/>
          <p:nvPr/>
        </p:nvSpPr>
        <p:spPr>
          <a:xfrm>
            <a:off x="307800" y="2250360"/>
            <a:ext cx="10985040" cy="28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Jason | a Java-based interpreter for an extended version of AgentSpeak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http://jason.sf.net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Imagem 3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7432200" y="216000"/>
            <a:ext cx="4591440" cy="186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12191400" cy="93528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0" y="6264000"/>
            <a:ext cx="12191400" cy="593280"/>
          </a:xfrm>
          <a:prstGeom prst="rect">
            <a:avLst/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8" name="Imagem 8" descr=""/>
          <p:cNvPicPr/>
          <p:nvPr/>
        </p:nvPicPr>
        <p:blipFill>
          <a:blip r:embed="rId1"/>
          <a:stretch/>
        </p:blipFill>
        <p:spPr>
          <a:xfrm>
            <a:off x="5904720" y="5256000"/>
            <a:ext cx="2151720" cy="57528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740880" y="943920"/>
            <a:ext cx="107096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 Rounded MT Bold"/>
                <a:ea typeface="DejaVu Sans"/>
              </a:rPr>
              <a:t>An IDE to Support the Development of Embedded Multi-Agent Systems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2341800" y="93600"/>
            <a:ext cx="964548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343080" indent="-341280" algn="r">
              <a:lnSpc>
                <a:spcPct val="8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21st International Conference on Practical Applications of Agents and Multi-Agent Systems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740880" y="3634560"/>
            <a:ext cx="10833120" cy="11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¹ Federal Center for Technological Education Celso Suckow da Fonseca (CEFET/RJ)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² Fluminense Federal University (UFF)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8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Verdana"/>
                <a:ea typeface="Verdana"/>
              </a:rPr>
              <a:t>³ Federal University of Technology - Paraná</a:t>
            </a: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 (UTFPR)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740880" y="2491200"/>
            <a:ext cx="1070964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128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Vinicius Souza de Jesus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2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Nilson Mori Lazarin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1,2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128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Carlos Eduardo Pantoja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1,2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Gleifer Vaz Alves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3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1280" algn="ctr">
              <a:lnSpc>
                <a:spcPct val="80000"/>
              </a:lnSpc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Gabriel Ramos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</a:t>
            </a:r>
            <a:r>
              <a:rPr b="1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Jose Viterbo</a:t>
            </a:r>
            <a:r>
              <a:rPr b="1" lang="pt-BR" sz="20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2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Google Shape;57;p13" descr=""/>
          <p:cNvPicPr/>
          <p:nvPr/>
        </p:nvPicPr>
        <p:blipFill>
          <a:blip r:embed="rId2"/>
          <a:stretch/>
        </p:blipFill>
        <p:spPr>
          <a:xfrm>
            <a:off x="3240720" y="4899960"/>
            <a:ext cx="1799280" cy="1290600"/>
          </a:xfrm>
          <a:prstGeom prst="rect">
            <a:avLst/>
          </a:prstGeom>
          <a:ln w="0">
            <a:noFill/>
          </a:ln>
        </p:spPr>
      </p:pic>
      <p:pic>
        <p:nvPicPr>
          <p:cNvPr id="284" name="Imagem 141" descr=""/>
          <p:cNvPicPr/>
          <p:nvPr/>
        </p:nvPicPr>
        <p:blipFill>
          <a:blip r:embed="rId3"/>
          <a:stretch/>
        </p:blipFill>
        <p:spPr>
          <a:xfrm>
            <a:off x="830520" y="5156640"/>
            <a:ext cx="1510560" cy="774000"/>
          </a:xfrm>
          <a:prstGeom prst="rect">
            <a:avLst/>
          </a:prstGeom>
          <a:ln w="0">
            <a:noFill/>
          </a:ln>
        </p:spPr>
      </p:pic>
      <p:pic>
        <p:nvPicPr>
          <p:cNvPr id="285" name="Imagem 2" descr="Logotipo&#10;&#10;Descrição gerada automaticamente"/>
          <p:cNvPicPr/>
          <p:nvPr/>
        </p:nvPicPr>
        <p:blipFill>
          <a:blip r:embed="rId4"/>
          <a:stretch/>
        </p:blipFill>
        <p:spPr>
          <a:xfrm>
            <a:off x="8921520" y="5076000"/>
            <a:ext cx="2529000" cy="935640"/>
          </a:xfrm>
          <a:prstGeom prst="rect">
            <a:avLst/>
          </a:prstGeom>
          <a:ln w="0">
            <a:noFill/>
          </a:ln>
        </p:spPr>
      </p:pic>
      <p:pic>
        <p:nvPicPr>
          <p:cNvPr id="286" name="Imagem 3" descr="Texto&#10;&#10;Descrição gerada automaticamente com confiança média"/>
          <p:cNvPicPr/>
          <p:nvPr/>
        </p:nvPicPr>
        <p:blipFill>
          <a:blip r:embed="rId5"/>
          <a:stretch/>
        </p:blipFill>
        <p:spPr>
          <a:xfrm>
            <a:off x="0" y="0"/>
            <a:ext cx="2341080" cy="99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8" name="Agrupar 3"/>
          <p:cNvGrpSpPr/>
          <p:nvPr/>
        </p:nvGrpSpPr>
        <p:grpSpPr>
          <a:xfrm>
            <a:off x="265320" y="2750400"/>
            <a:ext cx="2176200" cy="2220840"/>
            <a:chOff x="265320" y="2750400"/>
            <a:chExt cx="2176200" cy="2220840"/>
          </a:xfrm>
        </p:grpSpPr>
        <p:sp>
          <p:nvSpPr>
            <p:cNvPr id="289" name="Retângulo: Cantos Arredondados 47"/>
            <p:cNvSpPr/>
            <p:nvPr/>
          </p:nvSpPr>
          <p:spPr>
            <a:xfrm>
              <a:off x="265320" y="322092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90" name="Retângulo: Cantos Arredondados 48"/>
            <p:cNvSpPr/>
            <p:nvPr/>
          </p:nvSpPr>
          <p:spPr>
            <a:xfrm>
              <a:off x="658440" y="2750400"/>
              <a:ext cx="137736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91" name="Gráfico 49" descr="Ciclo com pessoas com preenchimento sólido"/>
            <p:cNvPicPr/>
            <p:nvPr/>
          </p:nvPicPr>
          <p:blipFill>
            <a:blip r:embed="rId1"/>
            <a:stretch/>
          </p:blipFill>
          <p:spPr>
            <a:xfrm>
              <a:off x="573120" y="3322080"/>
              <a:ext cx="1548360" cy="1548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2" name="CustomShape 2"/>
          <p:cNvSpPr/>
          <p:nvPr/>
        </p:nvSpPr>
        <p:spPr>
          <a:xfrm>
            <a:off x="348120" y="1152360"/>
            <a:ext cx="99820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4" name="Agrupar 11"/>
          <p:cNvGrpSpPr/>
          <p:nvPr/>
        </p:nvGrpSpPr>
        <p:grpSpPr>
          <a:xfrm>
            <a:off x="8850600" y="1149120"/>
            <a:ext cx="3194640" cy="2279160"/>
            <a:chOff x="8850600" y="1149120"/>
            <a:chExt cx="3194640" cy="2279160"/>
          </a:xfrm>
        </p:grpSpPr>
        <p:sp>
          <p:nvSpPr>
            <p:cNvPr id="295" name="Retângulo: Cantos Arredondados 25"/>
            <p:cNvSpPr/>
            <p:nvPr/>
          </p:nvSpPr>
          <p:spPr>
            <a:xfrm>
              <a:off x="8850600" y="1581120"/>
              <a:ext cx="3194640" cy="1847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296" name="Retângulo: Cantos Arredondados 26"/>
            <p:cNvSpPr/>
            <p:nvPr/>
          </p:nvSpPr>
          <p:spPr>
            <a:xfrm>
              <a:off x="9593640" y="1149120"/>
              <a:ext cx="1711440" cy="569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Sensors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97" name="Imagem 27" descr=""/>
            <p:cNvPicPr/>
            <p:nvPr/>
          </p:nvPicPr>
          <p:blipFill>
            <a:blip r:embed="rId1"/>
            <a:stretch/>
          </p:blipFill>
          <p:spPr>
            <a:xfrm>
              <a:off x="10268640" y="1854000"/>
              <a:ext cx="1630800" cy="12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Imagem 28" descr=""/>
            <p:cNvPicPr/>
            <p:nvPr/>
          </p:nvPicPr>
          <p:blipFill>
            <a:blip r:embed="rId2"/>
            <a:stretch/>
          </p:blipFill>
          <p:spPr>
            <a:xfrm>
              <a:off x="9028440" y="1854000"/>
              <a:ext cx="1228680" cy="1296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9" name="Agrupar 12"/>
          <p:cNvGrpSpPr/>
          <p:nvPr/>
        </p:nvGrpSpPr>
        <p:grpSpPr>
          <a:xfrm>
            <a:off x="8850600" y="3861360"/>
            <a:ext cx="3194640" cy="2279160"/>
            <a:chOff x="8850600" y="3861360"/>
            <a:chExt cx="3194640" cy="2279160"/>
          </a:xfrm>
        </p:grpSpPr>
        <p:sp>
          <p:nvSpPr>
            <p:cNvPr id="300" name="Retângulo: Cantos Arredondados 31"/>
            <p:cNvSpPr/>
            <p:nvPr/>
          </p:nvSpPr>
          <p:spPr>
            <a:xfrm>
              <a:off x="8850600" y="4293360"/>
              <a:ext cx="3194640" cy="1847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01" name="Retângulo: Cantos Arredondados 32"/>
            <p:cNvSpPr/>
            <p:nvPr/>
          </p:nvSpPr>
          <p:spPr>
            <a:xfrm>
              <a:off x="9593640" y="3861360"/>
              <a:ext cx="1711440" cy="569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Actuators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2" name="Imagem 33" descr=""/>
            <p:cNvPicPr/>
            <p:nvPr/>
          </p:nvPicPr>
          <p:blipFill>
            <a:blip r:embed="rId3"/>
            <a:stretch/>
          </p:blipFill>
          <p:spPr>
            <a:xfrm>
              <a:off x="10437480" y="4566240"/>
              <a:ext cx="1293480" cy="12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3" name="Imagem 34" descr=""/>
            <p:cNvPicPr/>
            <p:nvPr/>
          </p:nvPicPr>
          <p:blipFill>
            <a:blip r:embed="rId4"/>
            <a:stretch/>
          </p:blipFill>
          <p:spPr>
            <a:xfrm>
              <a:off x="9028440" y="4600440"/>
              <a:ext cx="1228680" cy="1228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04" name="Agrupar 3"/>
          <p:cNvGrpSpPr/>
          <p:nvPr/>
        </p:nvGrpSpPr>
        <p:grpSpPr>
          <a:xfrm>
            <a:off x="265320" y="2750400"/>
            <a:ext cx="2176200" cy="2220840"/>
            <a:chOff x="265320" y="2750400"/>
            <a:chExt cx="2176200" cy="2220840"/>
          </a:xfrm>
        </p:grpSpPr>
        <p:sp>
          <p:nvSpPr>
            <p:cNvPr id="305" name="Retângulo: Cantos Arredondados 47"/>
            <p:cNvSpPr/>
            <p:nvPr/>
          </p:nvSpPr>
          <p:spPr>
            <a:xfrm>
              <a:off x="265320" y="322092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06" name="Retângulo: Cantos Arredondados 48"/>
            <p:cNvSpPr/>
            <p:nvPr/>
          </p:nvSpPr>
          <p:spPr>
            <a:xfrm>
              <a:off x="658440" y="2750400"/>
              <a:ext cx="137736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7" name="Gráfico 49" descr="Ciclo com pessoas com preenchimento sólido"/>
            <p:cNvPicPr/>
            <p:nvPr/>
          </p:nvPicPr>
          <p:blipFill>
            <a:blip r:embed="rId5"/>
            <a:stretch/>
          </p:blipFill>
          <p:spPr>
            <a:xfrm>
              <a:off x="573120" y="3322080"/>
              <a:ext cx="1548360" cy="1548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8" name="CustomShape 2"/>
          <p:cNvSpPr/>
          <p:nvPr/>
        </p:nvSpPr>
        <p:spPr>
          <a:xfrm>
            <a:off x="348120" y="1152360"/>
            <a:ext cx="99820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0" name="Agrupar 11"/>
          <p:cNvGrpSpPr/>
          <p:nvPr/>
        </p:nvGrpSpPr>
        <p:grpSpPr>
          <a:xfrm>
            <a:off x="8850600" y="1149120"/>
            <a:ext cx="3194640" cy="2279160"/>
            <a:chOff x="8850600" y="1149120"/>
            <a:chExt cx="3194640" cy="2279160"/>
          </a:xfrm>
        </p:grpSpPr>
        <p:sp>
          <p:nvSpPr>
            <p:cNvPr id="311" name="Retângulo: Cantos Arredondados 25"/>
            <p:cNvSpPr/>
            <p:nvPr/>
          </p:nvSpPr>
          <p:spPr>
            <a:xfrm>
              <a:off x="8850600" y="1581120"/>
              <a:ext cx="3194640" cy="1847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12" name="Retângulo: Cantos Arredondados 26"/>
            <p:cNvSpPr/>
            <p:nvPr/>
          </p:nvSpPr>
          <p:spPr>
            <a:xfrm>
              <a:off x="9593640" y="1149120"/>
              <a:ext cx="1711440" cy="569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Sensors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13" name="Imagem 27" descr=""/>
            <p:cNvPicPr/>
            <p:nvPr/>
          </p:nvPicPr>
          <p:blipFill>
            <a:blip r:embed="rId1"/>
            <a:stretch/>
          </p:blipFill>
          <p:spPr>
            <a:xfrm>
              <a:off x="10268640" y="1854000"/>
              <a:ext cx="1630800" cy="12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4" name="Imagem 28" descr=""/>
            <p:cNvPicPr/>
            <p:nvPr/>
          </p:nvPicPr>
          <p:blipFill>
            <a:blip r:embed="rId2"/>
            <a:stretch/>
          </p:blipFill>
          <p:spPr>
            <a:xfrm>
              <a:off x="9028440" y="1854000"/>
              <a:ext cx="1228680" cy="1296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15" name="Agrupar 12"/>
          <p:cNvGrpSpPr/>
          <p:nvPr/>
        </p:nvGrpSpPr>
        <p:grpSpPr>
          <a:xfrm>
            <a:off x="8850600" y="3861360"/>
            <a:ext cx="3194640" cy="2279160"/>
            <a:chOff x="8850600" y="3861360"/>
            <a:chExt cx="3194640" cy="2279160"/>
          </a:xfrm>
        </p:grpSpPr>
        <p:sp>
          <p:nvSpPr>
            <p:cNvPr id="316" name="Retângulo: Cantos Arredondados 31"/>
            <p:cNvSpPr/>
            <p:nvPr/>
          </p:nvSpPr>
          <p:spPr>
            <a:xfrm>
              <a:off x="8850600" y="4293360"/>
              <a:ext cx="3194640" cy="1847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17" name="Retângulo: Cantos Arredondados 32"/>
            <p:cNvSpPr/>
            <p:nvPr/>
          </p:nvSpPr>
          <p:spPr>
            <a:xfrm>
              <a:off x="9593640" y="3861360"/>
              <a:ext cx="1711440" cy="569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Actuators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18" name="Imagem 33" descr=""/>
            <p:cNvPicPr/>
            <p:nvPr/>
          </p:nvPicPr>
          <p:blipFill>
            <a:blip r:embed="rId3"/>
            <a:stretch/>
          </p:blipFill>
          <p:spPr>
            <a:xfrm>
              <a:off x="10437480" y="4566240"/>
              <a:ext cx="1293480" cy="12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9" name="Imagem 34" descr=""/>
            <p:cNvPicPr/>
            <p:nvPr/>
          </p:nvPicPr>
          <p:blipFill>
            <a:blip r:embed="rId4"/>
            <a:stretch/>
          </p:blipFill>
          <p:spPr>
            <a:xfrm>
              <a:off x="9028440" y="4600440"/>
              <a:ext cx="1228680" cy="1228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0" name="Agrupar 3"/>
          <p:cNvGrpSpPr/>
          <p:nvPr/>
        </p:nvGrpSpPr>
        <p:grpSpPr>
          <a:xfrm>
            <a:off x="265320" y="2750400"/>
            <a:ext cx="2176200" cy="2220840"/>
            <a:chOff x="265320" y="2750400"/>
            <a:chExt cx="2176200" cy="2220840"/>
          </a:xfrm>
        </p:grpSpPr>
        <p:sp>
          <p:nvSpPr>
            <p:cNvPr id="321" name="Retângulo: Cantos Arredondados 47"/>
            <p:cNvSpPr/>
            <p:nvPr/>
          </p:nvSpPr>
          <p:spPr>
            <a:xfrm>
              <a:off x="265320" y="322092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22" name="Retângulo: Cantos Arredondados 48"/>
            <p:cNvSpPr/>
            <p:nvPr/>
          </p:nvSpPr>
          <p:spPr>
            <a:xfrm>
              <a:off x="658440" y="2750400"/>
              <a:ext cx="137736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23" name="Gráfico 49" descr="Ciclo com pessoas com preenchimento sólido"/>
            <p:cNvPicPr/>
            <p:nvPr/>
          </p:nvPicPr>
          <p:blipFill>
            <a:blip r:embed="rId5"/>
            <a:stretch/>
          </p:blipFill>
          <p:spPr>
            <a:xfrm>
              <a:off x="573120" y="3322080"/>
              <a:ext cx="1548360" cy="1548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4" name="Agrupar 10"/>
          <p:cNvGrpSpPr/>
          <p:nvPr/>
        </p:nvGrpSpPr>
        <p:grpSpPr>
          <a:xfrm>
            <a:off x="5616000" y="2750400"/>
            <a:ext cx="2962440" cy="2220840"/>
            <a:chOff x="5616000" y="2750400"/>
            <a:chExt cx="2962440" cy="2220840"/>
          </a:xfrm>
        </p:grpSpPr>
        <p:sp>
          <p:nvSpPr>
            <p:cNvPr id="325" name="Retângulo: Cantos Arredondados 55"/>
            <p:cNvSpPr/>
            <p:nvPr/>
          </p:nvSpPr>
          <p:spPr>
            <a:xfrm>
              <a:off x="5616000" y="3220920"/>
              <a:ext cx="296244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26" name="Retângulo: Cantos Arredondados 56"/>
            <p:cNvSpPr/>
            <p:nvPr/>
          </p:nvSpPr>
          <p:spPr>
            <a:xfrm>
              <a:off x="6085800" y="2750400"/>
              <a:ext cx="202284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Firmware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27" name="Imagem 57" descr=""/>
            <p:cNvPicPr/>
            <p:nvPr/>
          </p:nvPicPr>
          <p:blipFill>
            <a:blip r:embed="rId6"/>
            <a:stretch/>
          </p:blipFill>
          <p:spPr>
            <a:xfrm>
              <a:off x="6085800" y="3421800"/>
              <a:ext cx="2022840" cy="1348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8" name="CustomShape 2"/>
          <p:cNvSpPr/>
          <p:nvPr/>
        </p:nvSpPr>
        <p:spPr>
          <a:xfrm>
            <a:off x="348120" y="1152360"/>
            <a:ext cx="99820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0" name="Agrupar 11"/>
          <p:cNvGrpSpPr/>
          <p:nvPr/>
        </p:nvGrpSpPr>
        <p:grpSpPr>
          <a:xfrm>
            <a:off x="8850600" y="1141920"/>
            <a:ext cx="3194640" cy="2279520"/>
            <a:chOff x="8850600" y="1141920"/>
            <a:chExt cx="3194640" cy="2279520"/>
          </a:xfrm>
        </p:grpSpPr>
        <p:sp>
          <p:nvSpPr>
            <p:cNvPr id="331" name="Retângulo: Cantos Arredondados 25"/>
            <p:cNvSpPr/>
            <p:nvPr/>
          </p:nvSpPr>
          <p:spPr>
            <a:xfrm>
              <a:off x="8850600" y="1574280"/>
              <a:ext cx="3194640" cy="1847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32" name="Retângulo: Cantos Arredondados 26"/>
            <p:cNvSpPr/>
            <p:nvPr/>
          </p:nvSpPr>
          <p:spPr>
            <a:xfrm>
              <a:off x="9593640" y="1141920"/>
              <a:ext cx="1711440" cy="569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Sensors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3" name="Imagem 27" descr=""/>
            <p:cNvPicPr/>
            <p:nvPr/>
          </p:nvPicPr>
          <p:blipFill>
            <a:blip r:embed="rId1"/>
            <a:stretch/>
          </p:blipFill>
          <p:spPr>
            <a:xfrm>
              <a:off x="10268640" y="1847160"/>
              <a:ext cx="1630800" cy="12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4" name="Imagem 28" descr=""/>
            <p:cNvPicPr/>
            <p:nvPr/>
          </p:nvPicPr>
          <p:blipFill>
            <a:blip r:embed="rId2"/>
            <a:stretch/>
          </p:blipFill>
          <p:spPr>
            <a:xfrm>
              <a:off x="9028440" y="1847160"/>
              <a:ext cx="1228680" cy="1296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35" name="Agrupar 12"/>
          <p:cNvGrpSpPr/>
          <p:nvPr/>
        </p:nvGrpSpPr>
        <p:grpSpPr>
          <a:xfrm>
            <a:off x="8850600" y="3861360"/>
            <a:ext cx="3194640" cy="2279160"/>
            <a:chOff x="8850600" y="3861360"/>
            <a:chExt cx="3194640" cy="2279160"/>
          </a:xfrm>
        </p:grpSpPr>
        <p:sp>
          <p:nvSpPr>
            <p:cNvPr id="336" name="Retângulo: Cantos Arredondados 31"/>
            <p:cNvSpPr/>
            <p:nvPr/>
          </p:nvSpPr>
          <p:spPr>
            <a:xfrm>
              <a:off x="8850600" y="4293360"/>
              <a:ext cx="3194640" cy="1847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37" name="Retângulo: Cantos Arredondados 32"/>
            <p:cNvSpPr/>
            <p:nvPr/>
          </p:nvSpPr>
          <p:spPr>
            <a:xfrm>
              <a:off x="9593640" y="3861360"/>
              <a:ext cx="1711440" cy="56916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Actuators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8" name="Imagem 33" descr=""/>
            <p:cNvPicPr/>
            <p:nvPr/>
          </p:nvPicPr>
          <p:blipFill>
            <a:blip r:embed="rId3"/>
            <a:stretch/>
          </p:blipFill>
          <p:spPr>
            <a:xfrm>
              <a:off x="10437480" y="4566240"/>
              <a:ext cx="1293480" cy="129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9" name="Imagem 34" descr=""/>
            <p:cNvPicPr/>
            <p:nvPr/>
          </p:nvPicPr>
          <p:blipFill>
            <a:blip r:embed="rId4"/>
            <a:stretch/>
          </p:blipFill>
          <p:spPr>
            <a:xfrm>
              <a:off x="9028440" y="4600440"/>
              <a:ext cx="1228680" cy="1228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0" name="Agrupar 3"/>
          <p:cNvGrpSpPr/>
          <p:nvPr/>
        </p:nvGrpSpPr>
        <p:grpSpPr>
          <a:xfrm>
            <a:off x="265320" y="2750400"/>
            <a:ext cx="2176200" cy="2220840"/>
            <a:chOff x="265320" y="2750400"/>
            <a:chExt cx="2176200" cy="2220840"/>
          </a:xfrm>
        </p:grpSpPr>
        <p:sp>
          <p:nvSpPr>
            <p:cNvPr id="341" name="Retângulo: Cantos Arredondados 47"/>
            <p:cNvSpPr/>
            <p:nvPr/>
          </p:nvSpPr>
          <p:spPr>
            <a:xfrm>
              <a:off x="265320" y="322092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42" name="Retângulo: Cantos Arredondados 48"/>
            <p:cNvSpPr/>
            <p:nvPr/>
          </p:nvSpPr>
          <p:spPr>
            <a:xfrm>
              <a:off x="658440" y="2750400"/>
              <a:ext cx="137736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Reasoning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43" name="Gráfico 49" descr="Ciclo com pessoas com preenchimento sólido"/>
            <p:cNvPicPr/>
            <p:nvPr/>
          </p:nvPicPr>
          <p:blipFill>
            <a:blip r:embed="rId5"/>
            <a:stretch/>
          </p:blipFill>
          <p:spPr>
            <a:xfrm>
              <a:off x="573120" y="3322080"/>
              <a:ext cx="1548360" cy="15483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4" name="Agrupar 5"/>
          <p:cNvGrpSpPr/>
          <p:nvPr/>
        </p:nvGrpSpPr>
        <p:grpSpPr>
          <a:xfrm>
            <a:off x="2750040" y="2750400"/>
            <a:ext cx="2557440" cy="2220840"/>
            <a:chOff x="2750040" y="2750400"/>
            <a:chExt cx="2557440" cy="2220840"/>
          </a:xfrm>
        </p:grpSpPr>
        <p:sp>
          <p:nvSpPr>
            <p:cNvPr id="345" name="Retângulo: Cantos Arredondados 51"/>
            <p:cNvSpPr/>
            <p:nvPr/>
          </p:nvSpPr>
          <p:spPr>
            <a:xfrm>
              <a:off x="2750040" y="3220920"/>
              <a:ext cx="255744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46" name="Retângulo: Cantos Arredondados 52"/>
            <p:cNvSpPr/>
            <p:nvPr/>
          </p:nvSpPr>
          <p:spPr>
            <a:xfrm>
              <a:off x="3252240" y="2750400"/>
              <a:ext cx="155340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Serial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47" name="Gráfico 53" descr="Ethernet estrutura de tópicos"/>
            <p:cNvPicPr/>
            <p:nvPr/>
          </p:nvPicPr>
          <p:blipFill>
            <a:blip r:embed="rId6"/>
            <a:stretch/>
          </p:blipFill>
          <p:spPr>
            <a:xfrm>
              <a:off x="3295440" y="3319560"/>
              <a:ext cx="1553400" cy="1553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48" name="Agrupar 10"/>
          <p:cNvGrpSpPr/>
          <p:nvPr/>
        </p:nvGrpSpPr>
        <p:grpSpPr>
          <a:xfrm>
            <a:off x="5616000" y="2750400"/>
            <a:ext cx="2962440" cy="2220840"/>
            <a:chOff x="5616000" y="2750400"/>
            <a:chExt cx="2962440" cy="2220840"/>
          </a:xfrm>
        </p:grpSpPr>
        <p:sp>
          <p:nvSpPr>
            <p:cNvPr id="349" name="Retângulo: Cantos Arredondados 55"/>
            <p:cNvSpPr/>
            <p:nvPr/>
          </p:nvSpPr>
          <p:spPr>
            <a:xfrm>
              <a:off x="5616000" y="3220920"/>
              <a:ext cx="296244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350" name="Retângulo: Cantos Arredondados 56"/>
            <p:cNvSpPr/>
            <p:nvPr/>
          </p:nvSpPr>
          <p:spPr>
            <a:xfrm>
              <a:off x="6085800" y="2750400"/>
              <a:ext cx="2022840" cy="68220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lt1"/>
                  </a:solidFill>
                  <a:latin typeface="Arial"/>
                  <a:ea typeface="DejaVu Sans"/>
                </a:rPr>
                <a:t>Firmware</a:t>
              </a:r>
              <a:endParaRPr b="0" lang="pt-B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51" name="Imagem 57" descr=""/>
            <p:cNvPicPr/>
            <p:nvPr/>
          </p:nvPicPr>
          <p:blipFill>
            <a:blip r:embed="rId7"/>
            <a:stretch/>
          </p:blipFill>
          <p:spPr>
            <a:xfrm>
              <a:off x="6085800" y="3421800"/>
              <a:ext cx="2022840" cy="1348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2" name="CustomShape 2"/>
          <p:cNvSpPr/>
          <p:nvPr/>
        </p:nvSpPr>
        <p:spPr>
          <a:xfrm>
            <a:off x="348120" y="1152360"/>
            <a:ext cx="99820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required to apply a MAS in a physical environment?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Imagem 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4960" y="1057320"/>
            <a:ext cx="6309720" cy="5027400"/>
          </a:xfrm>
          <a:prstGeom prst="rect">
            <a:avLst/>
          </a:prstGeom>
          <a:ln w="0"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6662520" y="1028880"/>
            <a:ext cx="129960" cy="15800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5" name="Line 2"/>
          <p:cNvSpPr/>
          <p:nvPr/>
        </p:nvSpPr>
        <p:spPr>
          <a:xfrm flipH="1">
            <a:off x="6489360" y="179100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6" name="CustomShape 12"/>
          <p:cNvSpPr/>
          <p:nvPr/>
        </p:nvSpPr>
        <p:spPr>
          <a:xfrm>
            <a:off x="154440" y="142920"/>
            <a:ext cx="120351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Embedded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 MAS</a:t>
            </a: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 Architecture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1"/>
          <p:cNvSpPr/>
          <p:nvPr/>
        </p:nvSpPr>
        <p:spPr>
          <a:xfrm>
            <a:off x="6662520" y="2796480"/>
            <a:ext cx="96120" cy="13352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8" name="Line 2"/>
          <p:cNvSpPr/>
          <p:nvPr/>
        </p:nvSpPr>
        <p:spPr>
          <a:xfrm flipH="1">
            <a:off x="6489360" y="393048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1"/>
          <p:cNvSpPr/>
          <p:nvPr/>
        </p:nvSpPr>
        <p:spPr>
          <a:xfrm>
            <a:off x="6662520" y="4262040"/>
            <a:ext cx="96120" cy="8863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Line 2"/>
          <p:cNvSpPr/>
          <p:nvPr/>
        </p:nvSpPr>
        <p:spPr>
          <a:xfrm flipH="1">
            <a:off x="6489360" y="46407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Line 2"/>
          <p:cNvSpPr/>
          <p:nvPr/>
        </p:nvSpPr>
        <p:spPr>
          <a:xfrm flipH="1">
            <a:off x="6489360" y="54518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2" name="Gráfico 2" descr="Ciclo com pessoas com preenchimento sólido"/>
          <p:cNvPicPr/>
          <p:nvPr/>
        </p:nvPicPr>
        <p:blipFill>
          <a:blip r:embed="rId2"/>
          <a:stretch/>
        </p:blipFill>
        <p:spPr>
          <a:xfrm>
            <a:off x="6664680" y="870480"/>
            <a:ext cx="1548360" cy="1548360"/>
          </a:xfrm>
          <a:prstGeom prst="rect">
            <a:avLst/>
          </a:prstGeom>
          <a:ln w="0">
            <a:noFill/>
          </a:ln>
        </p:spPr>
      </p:pic>
      <p:sp>
        <p:nvSpPr>
          <p:cNvPr id="363" name="CaixaDeTexto 3"/>
          <p:cNvSpPr/>
          <p:nvPr/>
        </p:nvSpPr>
        <p:spPr>
          <a:xfrm>
            <a:off x="7100640" y="2210040"/>
            <a:ext cx="676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Gráfico 4" descr="Ethernet estrutura de tópicos"/>
          <p:cNvPicPr/>
          <p:nvPr/>
        </p:nvPicPr>
        <p:blipFill>
          <a:blip r:embed="rId3"/>
          <a:stretch/>
        </p:blipFill>
        <p:spPr>
          <a:xfrm>
            <a:off x="6821280" y="2609640"/>
            <a:ext cx="1278720" cy="1278720"/>
          </a:xfrm>
          <a:prstGeom prst="rect">
            <a:avLst/>
          </a:prstGeom>
          <a:ln w="0">
            <a:noFill/>
          </a:ln>
        </p:spPr>
      </p:pic>
      <p:sp>
        <p:nvSpPr>
          <p:cNvPr id="365" name="CaixaDeTexto 5"/>
          <p:cNvSpPr/>
          <p:nvPr/>
        </p:nvSpPr>
        <p:spPr>
          <a:xfrm>
            <a:off x="6788160" y="3561480"/>
            <a:ext cx="134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Middleware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Imagem 6" descr=""/>
          <p:cNvPicPr/>
          <p:nvPr/>
        </p:nvPicPr>
        <p:blipFill>
          <a:blip r:embed="rId4"/>
          <a:stretch/>
        </p:blipFill>
        <p:spPr>
          <a:xfrm>
            <a:off x="6841800" y="4111920"/>
            <a:ext cx="1228680" cy="818640"/>
          </a:xfrm>
          <a:prstGeom prst="rect">
            <a:avLst/>
          </a:prstGeom>
          <a:ln w="0">
            <a:noFill/>
          </a:ln>
        </p:spPr>
      </p:pic>
      <p:sp>
        <p:nvSpPr>
          <p:cNvPr id="367" name="CaixaDeTexto 7"/>
          <p:cNvSpPr/>
          <p:nvPr/>
        </p:nvSpPr>
        <p:spPr>
          <a:xfrm>
            <a:off x="6636240" y="4781520"/>
            <a:ext cx="167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Microcontroller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Imagem 9" descr=""/>
          <p:cNvPicPr/>
          <p:nvPr/>
        </p:nvPicPr>
        <p:blipFill>
          <a:blip r:embed="rId5"/>
          <a:stretch/>
        </p:blipFill>
        <p:spPr>
          <a:xfrm>
            <a:off x="7476120" y="5256360"/>
            <a:ext cx="913320" cy="724320"/>
          </a:xfrm>
          <a:prstGeom prst="rect">
            <a:avLst/>
          </a:prstGeom>
          <a:ln w="0">
            <a:noFill/>
          </a:ln>
        </p:spPr>
      </p:pic>
      <p:pic>
        <p:nvPicPr>
          <p:cNvPr id="369" name="Imagem 10" descr=""/>
          <p:cNvPicPr/>
          <p:nvPr/>
        </p:nvPicPr>
        <p:blipFill>
          <a:blip r:embed="rId6"/>
          <a:stretch/>
        </p:blipFill>
        <p:spPr>
          <a:xfrm>
            <a:off x="6762960" y="5256360"/>
            <a:ext cx="691920" cy="730080"/>
          </a:xfrm>
          <a:prstGeom prst="rect">
            <a:avLst/>
          </a:prstGeom>
          <a:ln w="0">
            <a:noFill/>
          </a:ln>
        </p:spPr>
      </p:pic>
      <p:pic>
        <p:nvPicPr>
          <p:cNvPr id="370" name="Imagem 11" descr=""/>
          <p:cNvPicPr/>
          <p:nvPr/>
        </p:nvPicPr>
        <p:blipFill>
          <a:blip r:embed="rId7"/>
          <a:stretch/>
        </p:blipFill>
        <p:spPr>
          <a:xfrm>
            <a:off x="9106560" y="5221080"/>
            <a:ext cx="1283040" cy="720720"/>
          </a:xfrm>
          <a:prstGeom prst="rect">
            <a:avLst/>
          </a:prstGeom>
          <a:ln w="0">
            <a:noFill/>
          </a:ln>
        </p:spPr>
      </p:pic>
      <p:pic>
        <p:nvPicPr>
          <p:cNvPr id="371" name="Imagem 12" descr=""/>
          <p:cNvPicPr/>
          <p:nvPr/>
        </p:nvPicPr>
        <p:blipFill>
          <a:blip r:embed="rId8"/>
          <a:stretch/>
        </p:blipFill>
        <p:spPr>
          <a:xfrm>
            <a:off x="8732160" y="5226840"/>
            <a:ext cx="720720" cy="720720"/>
          </a:xfrm>
          <a:prstGeom prst="rect">
            <a:avLst/>
          </a:prstGeom>
          <a:ln w="0"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6666480" y="5254920"/>
            <a:ext cx="74160" cy="9597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CaixaDeTexto 14"/>
          <p:cNvSpPr/>
          <p:nvPr/>
        </p:nvSpPr>
        <p:spPr>
          <a:xfrm>
            <a:off x="7020000" y="5920920"/>
            <a:ext cx="101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Sensors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aixaDeTexto 15"/>
          <p:cNvSpPr/>
          <p:nvPr/>
        </p:nvSpPr>
        <p:spPr>
          <a:xfrm>
            <a:off x="8897400" y="5940000"/>
            <a:ext cx="114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Actuators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aixaDeTexto 1"/>
          <p:cNvSpPr/>
          <p:nvPr/>
        </p:nvSpPr>
        <p:spPr>
          <a:xfrm>
            <a:off x="511920" y="1719360"/>
            <a:ext cx="10835640" cy="22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principal arquitetura para o desenvolvimento de agentes cognitivos é o modelo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BDI – </a:t>
            </a: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belief-desire-intention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br>
              <a:rPr sz="2800"/>
            </a:b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aixaDeTexto 2"/>
          <p:cNvSpPr/>
          <p:nvPr/>
        </p:nvSpPr>
        <p:spPr>
          <a:xfrm>
            <a:off x="310680" y="5328360"/>
            <a:ext cx="1151136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MICHEL, Fabien; FERBER, Jacques; DROGOUL, Alexis. Multi-Agent Systems and Simulation: A Survey from the Agent Community’s Perspective.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Multi-Agent systems: Simulation and applications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[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S. l.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]: CRC Press, 2009.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WOOLDRIDGE, Michael. Intelligent Agents.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Multiagent Systems: A Modern Approach to Distributed Artificial Intelligence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Cambridge, MA, USA: MIT Press, 1999. p. 27–77.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m 7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6798960" y="2842560"/>
            <a:ext cx="2983680" cy="515160"/>
          </a:xfrm>
          <a:prstGeom prst="rect">
            <a:avLst/>
          </a:prstGeom>
          <a:ln w="0">
            <a:noFill/>
          </a:ln>
        </p:spPr>
      </p:pic>
      <p:pic>
        <p:nvPicPr>
          <p:cNvPr id="376" name="Imagem 4" descr=""/>
          <p:cNvPicPr/>
          <p:nvPr/>
        </p:nvPicPr>
        <p:blipFill>
          <a:blip r:embed="rId2"/>
          <a:stretch/>
        </p:blipFill>
        <p:spPr>
          <a:xfrm>
            <a:off x="6603120" y="1098360"/>
            <a:ext cx="1477440" cy="882000"/>
          </a:xfrm>
          <a:prstGeom prst="rect">
            <a:avLst/>
          </a:prstGeom>
          <a:ln w="0">
            <a:noFill/>
          </a:ln>
        </p:spPr>
      </p:pic>
      <p:sp>
        <p:nvSpPr>
          <p:cNvPr id="377" name="CustomShape 1"/>
          <p:cNvSpPr/>
          <p:nvPr/>
        </p:nvSpPr>
        <p:spPr>
          <a:xfrm>
            <a:off x="6662520" y="951480"/>
            <a:ext cx="194040" cy="2495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8" name="Line 2"/>
          <p:cNvSpPr/>
          <p:nvPr/>
        </p:nvSpPr>
        <p:spPr>
          <a:xfrm flipH="1">
            <a:off x="6489360" y="22773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79" name="Picture 6" descr="https://upload.wikimedia.org/wikipedia/commons/thumb/b/b8/Argonautesch%C3%ABff_Lorenzo_Costa_w.jpg/1221px-Argonautesch%C3%ABff_Lorenzo_Costa_w.jpg"/>
          <p:cNvPicPr/>
          <p:nvPr/>
        </p:nvPicPr>
        <p:blipFill>
          <a:blip r:embed="rId3"/>
          <a:srcRect l="0" t="0" r="47829" b="15934"/>
          <a:stretch/>
        </p:blipFill>
        <p:spPr>
          <a:xfrm>
            <a:off x="11039400" y="1054800"/>
            <a:ext cx="696960" cy="893160"/>
          </a:xfrm>
          <a:prstGeom prst="rect">
            <a:avLst/>
          </a:prstGeom>
          <a:ln w="0">
            <a:noFill/>
          </a:ln>
        </p:spPr>
      </p:pic>
      <p:pic>
        <p:nvPicPr>
          <p:cNvPr id="380" name="Imagem 5" descr=""/>
          <p:cNvPicPr/>
          <p:nvPr/>
        </p:nvPicPr>
        <p:blipFill>
          <a:blip r:embed="rId4"/>
          <a:stretch/>
        </p:blipFill>
        <p:spPr>
          <a:xfrm>
            <a:off x="8811360" y="1127160"/>
            <a:ext cx="1532520" cy="586800"/>
          </a:xfrm>
          <a:prstGeom prst="rect">
            <a:avLst/>
          </a:prstGeom>
          <a:ln w="0">
            <a:noFill/>
          </a:ln>
        </p:spPr>
      </p:pic>
      <p:sp>
        <p:nvSpPr>
          <p:cNvPr id="381" name="CustomShape 3"/>
          <p:cNvSpPr/>
          <p:nvPr/>
        </p:nvSpPr>
        <p:spPr>
          <a:xfrm>
            <a:off x="11044440" y="1976040"/>
            <a:ext cx="78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6"/>
          <p:cNvSpPr/>
          <p:nvPr/>
        </p:nvSpPr>
        <p:spPr>
          <a:xfrm>
            <a:off x="10536480" y="954000"/>
            <a:ext cx="171360" cy="23799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3" name="Line 7"/>
          <p:cNvSpPr/>
          <p:nvPr/>
        </p:nvSpPr>
        <p:spPr>
          <a:xfrm flipH="1">
            <a:off x="10372680" y="14414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10485360" y="2278440"/>
            <a:ext cx="1834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Communicators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10"/>
          <p:cNvSpPr/>
          <p:nvPr/>
        </p:nvSpPr>
        <p:spPr>
          <a:xfrm>
            <a:off x="10214280" y="2744640"/>
            <a:ext cx="22716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Bioinspired Protocols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12"/>
          <p:cNvSpPr/>
          <p:nvPr/>
        </p:nvSpPr>
        <p:spPr>
          <a:xfrm>
            <a:off x="154440" y="142920"/>
            <a:ext cx="12035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1"/>
          <p:cNvSpPr/>
          <p:nvPr/>
        </p:nvSpPr>
        <p:spPr>
          <a:xfrm>
            <a:off x="6662520" y="3624480"/>
            <a:ext cx="130680" cy="6516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8" name="Line 2"/>
          <p:cNvSpPr/>
          <p:nvPr/>
        </p:nvSpPr>
        <p:spPr>
          <a:xfrm flipH="1">
            <a:off x="6489360" y="405432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9" name="Imagem 2" descr=""/>
          <p:cNvPicPr/>
          <p:nvPr/>
        </p:nvPicPr>
        <p:blipFill>
          <a:blip r:embed="rId5"/>
          <a:stretch/>
        </p:blipFill>
        <p:spPr>
          <a:xfrm>
            <a:off x="6973200" y="3582360"/>
            <a:ext cx="1868040" cy="719640"/>
          </a:xfrm>
          <a:prstGeom prst="rect">
            <a:avLst/>
          </a:prstGeom>
          <a:ln w="0">
            <a:noFill/>
          </a:ln>
        </p:spPr>
      </p:pic>
      <p:sp>
        <p:nvSpPr>
          <p:cNvPr id="390" name="CustomShape 1"/>
          <p:cNvSpPr/>
          <p:nvPr/>
        </p:nvSpPr>
        <p:spPr>
          <a:xfrm>
            <a:off x="6662520" y="4320360"/>
            <a:ext cx="130680" cy="8287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1" name="Line 2"/>
          <p:cNvSpPr/>
          <p:nvPr/>
        </p:nvSpPr>
        <p:spPr>
          <a:xfrm flipH="1">
            <a:off x="6489360" y="464076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2" name="Imagem 4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7069320" y="4359240"/>
            <a:ext cx="1242000" cy="768960"/>
          </a:xfrm>
          <a:prstGeom prst="rect">
            <a:avLst/>
          </a:prstGeom>
          <a:ln w="0">
            <a:noFill/>
          </a:ln>
        </p:spPr>
      </p:pic>
      <p:sp>
        <p:nvSpPr>
          <p:cNvPr id="393" name="CustomShape 1"/>
          <p:cNvSpPr/>
          <p:nvPr/>
        </p:nvSpPr>
        <p:spPr>
          <a:xfrm>
            <a:off x="6703200" y="5239800"/>
            <a:ext cx="62640" cy="7470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Line 2"/>
          <p:cNvSpPr/>
          <p:nvPr/>
        </p:nvSpPr>
        <p:spPr>
          <a:xfrm flipH="1">
            <a:off x="6489360" y="54518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5" name="Imagem 282" descr=""/>
          <p:cNvPicPr/>
          <p:nvPr/>
        </p:nvPicPr>
        <p:blipFill>
          <a:blip r:embed="rId7"/>
          <a:stretch/>
        </p:blipFill>
        <p:spPr>
          <a:xfrm>
            <a:off x="6849360" y="5262120"/>
            <a:ext cx="1081080" cy="747000"/>
          </a:xfrm>
          <a:prstGeom prst="rect">
            <a:avLst/>
          </a:prstGeom>
          <a:ln w="0">
            <a:noFill/>
          </a:ln>
        </p:spPr>
      </p:pic>
      <p:pic>
        <p:nvPicPr>
          <p:cNvPr id="396" name="Imagem 892" descr="Uma imagem contendo dirigindo&#10;&#10;Descrição gerada automaticamente"/>
          <p:cNvPicPr/>
          <p:nvPr/>
        </p:nvPicPr>
        <p:blipFill>
          <a:blip r:embed="rId8"/>
          <a:stretch/>
        </p:blipFill>
        <p:spPr>
          <a:xfrm>
            <a:off x="8083440" y="5263920"/>
            <a:ext cx="836640" cy="750600"/>
          </a:xfrm>
          <a:prstGeom prst="rect">
            <a:avLst/>
          </a:prstGeom>
          <a:ln w="0">
            <a:noFill/>
          </a:ln>
        </p:spPr>
      </p:pic>
      <p:pic>
        <p:nvPicPr>
          <p:cNvPr id="397" name="Imagem 891" descr=""/>
          <p:cNvPicPr/>
          <p:nvPr/>
        </p:nvPicPr>
        <p:blipFill>
          <a:blip r:embed="rId9"/>
          <a:stretch/>
        </p:blipFill>
        <p:spPr>
          <a:xfrm>
            <a:off x="9083880" y="5329440"/>
            <a:ext cx="871560" cy="627120"/>
          </a:xfrm>
          <a:prstGeom prst="rect">
            <a:avLst/>
          </a:prstGeom>
          <a:ln w="0">
            <a:noFill/>
          </a:ln>
        </p:spPr>
      </p:pic>
      <p:pic>
        <p:nvPicPr>
          <p:cNvPr id="398" name="Imagem 2" descr="Uma imagem com verde, brinquedo&#10;&#10;Descrição gerada automaticamente"/>
          <p:cNvPicPr/>
          <p:nvPr/>
        </p:nvPicPr>
        <p:blipFill>
          <a:blip r:embed="rId10"/>
          <a:stretch/>
        </p:blipFill>
        <p:spPr>
          <a:xfrm>
            <a:off x="10060200" y="5325840"/>
            <a:ext cx="1137600" cy="655560"/>
          </a:xfrm>
          <a:prstGeom prst="rect">
            <a:avLst/>
          </a:prstGeom>
          <a:ln w="0">
            <a:noFill/>
          </a:ln>
        </p:spPr>
      </p:pic>
      <p:pic>
        <p:nvPicPr>
          <p:cNvPr id="399" name="Imagem 5" descr="Diagrama&#10;&#10;Descrição gerada automaticamente"/>
          <p:cNvPicPr/>
          <p:nvPr/>
        </p:nvPicPr>
        <p:blipFill>
          <a:blip r:embed="rId11"/>
          <a:stretch/>
        </p:blipFill>
        <p:spPr>
          <a:xfrm>
            <a:off x="354960" y="1057320"/>
            <a:ext cx="6310440" cy="5028120"/>
          </a:xfrm>
          <a:prstGeom prst="rect">
            <a:avLst/>
          </a:prstGeom>
          <a:ln w="0">
            <a:noFill/>
          </a:ln>
        </p:spPr>
      </p:pic>
      <p:pic>
        <p:nvPicPr>
          <p:cNvPr id="400" name="Imagem 3" descr="Logotipo&#10;&#10;Descrição gerada automaticamente"/>
          <p:cNvPicPr/>
          <p:nvPr/>
        </p:nvPicPr>
        <p:blipFill>
          <a:blip r:embed="rId12"/>
          <a:stretch/>
        </p:blipFill>
        <p:spPr>
          <a:xfrm>
            <a:off x="7752240" y="1257480"/>
            <a:ext cx="874440" cy="1453320"/>
          </a:xfrm>
          <a:prstGeom prst="rect">
            <a:avLst/>
          </a:prstGeom>
          <a:ln w="0">
            <a:noFill/>
          </a:ln>
        </p:spPr>
      </p:pic>
      <p:pic>
        <p:nvPicPr>
          <p:cNvPr id="401" name="Imagem 5" descr=""/>
          <p:cNvPicPr/>
          <p:nvPr/>
        </p:nvPicPr>
        <p:blipFill>
          <a:blip r:embed="rId13"/>
          <a:stretch/>
        </p:blipFill>
        <p:spPr>
          <a:xfrm>
            <a:off x="8677800" y="1901880"/>
            <a:ext cx="1772280" cy="5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348120" y="1152360"/>
            <a:ext cx="5823360" cy="49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Hard environment setup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Need for several Integrations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727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Imagem 7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6798960" y="2842560"/>
            <a:ext cx="2983680" cy="515160"/>
          </a:xfrm>
          <a:prstGeom prst="rect">
            <a:avLst/>
          </a:prstGeom>
          <a:ln w="0">
            <a:noFill/>
          </a:ln>
        </p:spPr>
      </p:pic>
      <p:pic>
        <p:nvPicPr>
          <p:cNvPr id="405" name="Imagem 4" descr=""/>
          <p:cNvPicPr/>
          <p:nvPr/>
        </p:nvPicPr>
        <p:blipFill>
          <a:blip r:embed="rId2"/>
          <a:stretch/>
        </p:blipFill>
        <p:spPr>
          <a:xfrm>
            <a:off x="6603120" y="1098360"/>
            <a:ext cx="1477440" cy="88200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6" descr="https://upload.wikimedia.org/wikipedia/commons/thumb/b/b8/Argonautesch%C3%ABff_Lorenzo_Costa_w.jpg/1221px-Argonautesch%C3%ABff_Lorenzo_Costa_w.jpg"/>
          <p:cNvPicPr/>
          <p:nvPr/>
        </p:nvPicPr>
        <p:blipFill>
          <a:blip r:embed="rId3"/>
          <a:srcRect l="0" t="0" r="47829" b="15934"/>
          <a:stretch/>
        </p:blipFill>
        <p:spPr>
          <a:xfrm>
            <a:off x="11039400" y="1054800"/>
            <a:ext cx="696960" cy="893160"/>
          </a:xfrm>
          <a:prstGeom prst="rect">
            <a:avLst/>
          </a:prstGeom>
          <a:ln w="0">
            <a:noFill/>
          </a:ln>
        </p:spPr>
      </p:pic>
      <p:pic>
        <p:nvPicPr>
          <p:cNvPr id="407" name="Imagem 5" descr=""/>
          <p:cNvPicPr/>
          <p:nvPr/>
        </p:nvPicPr>
        <p:blipFill>
          <a:blip r:embed="rId4"/>
          <a:stretch/>
        </p:blipFill>
        <p:spPr>
          <a:xfrm>
            <a:off x="8811360" y="1127160"/>
            <a:ext cx="1532520" cy="586800"/>
          </a:xfrm>
          <a:prstGeom prst="rect">
            <a:avLst/>
          </a:prstGeom>
          <a:ln w="0"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11044440" y="1976040"/>
            <a:ext cx="7848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ARGO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10536480" y="954000"/>
            <a:ext cx="171360" cy="237996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Line 7"/>
          <p:cNvSpPr/>
          <p:nvPr/>
        </p:nvSpPr>
        <p:spPr>
          <a:xfrm flipH="1">
            <a:off x="10372680" y="1441440"/>
            <a:ext cx="172800" cy="36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CustomShape 9"/>
          <p:cNvSpPr/>
          <p:nvPr/>
        </p:nvSpPr>
        <p:spPr>
          <a:xfrm>
            <a:off x="10485360" y="2278440"/>
            <a:ext cx="18349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Communicators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10"/>
          <p:cNvSpPr/>
          <p:nvPr/>
        </p:nvSpPr>
        <p:spPr>
          <a:xfrm>
            <a:off x="10214280" y="2744640"/>
            <a:ext cx="22716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Verdana"/>
                <a:ea typeface="DejaVu Sans"/>
              </a:rPr>
              <a:t>Bioinspired Protocols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Imagem 2" descr=""/>
          <p:cNvPicPr/>
          <p:nvPr/>
        </p:nvPicPr>
        <p:blipFill>
          <a:blip r:embed="rId5"/>
          <a:stretch/>
        </p:blipFill>
        <p:spPr>
          <a:xfrm>
            <a:off x="6973200" y="3582360"/>
            <a:ext cx="1868040" cy="719640"/>
          </a:xfrm>
          <a:prstGeom prst="rect">
            <a:avLst/>
          </a:prstGeom>
          <a:ln w="0">
            <a:noFill/>
          </a:ln>
        </p:spPr>
      </p:pic>
      <p:pic>
        <p:nvPicPr>
          <p:cNvPr id="414" name="Imagem 4" descr="Logotipo&#10;&#10;Descrição gerada automaticamente"/>
          <p:cNvPicPr/>
          <p:nvPr/>
        </p:nvPicPr>
        <p:blipFill>
          <a:blip r:embed="rId6"/>
          <a:stretch/>
        </p:blipFill>
        <p:spPr>
          <a:xfrm>
            <a:off x="7069320" y="4359240"/>
            <a:ext cx="1242000" cy="768960"/>
          </a:xfrm>
          <a:prstGeom prst="rect">
            <a:avLst/>
          </a:prstGeom>
          <a:ln w="0">
            <a:noFill/>
          </a:ln>
        </p:spPr>
      </p:pic>
      <p:pic>
        <p:nvPicPr>
          <p:cNvPr id="415" name="Imagem 3" descr="Logotipo&#10;&#10;Descrição gerada automaticamente"/>
          <p:cNvPicPr/>
          <p:nvPr/>
        </p:nvPicPr>
        <p:blipFill>
          <a:blip r:embed="rId7"/>
          <a:stretch/>
        </p:blipFill>
        <p:spPr>
          <a:xfrm>
            <a:off x="7752240" y="1257480"/>
            <a:ext cx="874440" cy="1453320"/>
          </a:xfrm>
          <a:prstGeom prst="rect">
            <a:avLst/>
          </a:prstGeom>
          <a:ln w="0">
            <a:noFill/>
          </a:ln>
        </p:spPr>
      </p:pic>
      <p:pic>
        <p:nvPicPr>
          <p:cNvPr id="416" name="Imagem 5" descr=""/>
          <p:cNvPicPr/>
          <p:nvPr/>
        </p:nvPicPr>
        <p:blipFill>
          <a:blip r:embed="rId8"/>
          <a:stretch/>
        </p:blipFill>
        <p:spPr>
          <a:xfrm>
            <a:off x="8677800" y="1901880"/>
            <a:ext cx="1772280" cy="52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348120" y="1152360"/>
            <a:ext cx="5823360" cy="49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Need to Use Multiple Development IDEs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MAS – Jedit or Eclipse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Arduino – Arduino IDE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Javino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IDE for Java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IDE for C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727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6"/>
          <p:cNvSpPr/>
          <p:nvPr/>
        </p:nvSpPr>
        <p:spPr>
          <a:xfrm rot="16200000">
            <a:off x="9604080" y="90000"/>
            <a:ext cx="305640" cy="39578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CustomShape 9"/>
          <p:cNvSpPr/>
          <p:nvPr/>
        </p:nvSpPr>
        <p:spPr>
          <a:xfrm>
            <a:off x="9501480" y="2301840"/>
            <a:ext cx="787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Imagem 4" descr="Logotipo&#10;&#10;Descrição gerada automaticamente"/>
          <p:cNvPicPr/>
          <p:nvPr/>
        </p:nvPicPr>
        <p:blipFill>
          <a:blip r:embed="rId1"/>
          <a:stretch/>
        </p:blipFill>
        <p:spPr>
          <a:xfrm>
            <a:off x="8317800" y="4761000"/>
            <a:ext cx="1242000" cy="768960"/>
          </a:xfrm>
          <a:prstGeom prst="rect">
            <a:avLst/>
          </a:prstGeom>
          <a:ln w="0">
            <a:noFill/>
          </a:ln>
        </p:spPr>
      </p:pic>
      <p:pic>
        <p:nvPicPr>
          <p:cNvPr id="422" name="Imagem 3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9348840" y="96696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423" name="Imagem 1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7907760" y="941400"/>
            <a:ext cx="1159920" cy="1159920"/>
          </a:xfrm>
          <a:prstGeom prst="rect">
            <a:avLst/>
          </a:prstGeom>
          <a:ln w="0">
            <a:noFill/>
          </a:ln>
        </p:spPr>
      </p:pic>
      <p:sp>
        <p:nvSpPr>
          <p:cNvPr id="424" name="CustomShape 6"/>
          <p:cNvSpPr/>
          <p:nvPr/>
        </p:nvSpPr>
        <p:spPr>
          <a:xfrm rot="16200000">
            <a:off x="9594360" y="1897560"/>
            <a:ext cx="305640" cy="39578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CustomShape 9"/>
          <p:cNvSpPr/>
          <p:nvPr/>
        </p:nvSpPr>
        <p:spPr>
          <a:xfrm>
            <a:off x="9068400" y="4109400"/>
            <a:ext cx="1585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Middleware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6"/>
          <p:cNvSpPr/>
          <p:nvPr/>
        </p:nvSpPr>
        <p:spPr>
          <a:xfrm rot="16200000">
            <a:off x="9605880" y="3691440"/>
            <a:ext cx="305640" cy="395784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7" name="CustomShape 9"/>
          <p:cNvSpPr/>
          <p:nvPr/>
        </p:nvSpPr>
        <p:spPr>
          <a:xfrm>
            <a:off x="9150120" y="5842440"/>
            <a:ext cx="1526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Firmware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Imagem 25" descr="Fundo preto com letras brancas&#10;&#10;Descrição gerada automaticamente"/>
          <p:cNvPicPr/>
          <p:nvPr/>
        </p:nvPicPr>
        <p:blipFill>
          <a:blip r:embed="rId4"/>
          <a:stretch/>
        </p:blipFill>
        <p:spPr>
          <a:xfrm>
            <a:off x="7778160" y="2804760"/>
            <a:ext cx="1159920" cy="1159920"/>
          </a:xfrm>
          <a:prstGeom prst="rect">
            <a:avLst/>
          </a:prstGeom>
          <a:ln w="0">
            <a:noFill/>
          </a:ln>
        </p:spPr>
      </p:pic>
      <p:pic>
        <p:nvPicPr>
          <p:cNvPr id="429" name="Imagem 27" descr="Forma&#10;&#10;Descrição gerada automaticamente"/>
          <p:cNvPicPr/>
          <p:nvPr/>
        </p:nvPicPr>
        <p:blipFill>
          <a:blip r:embed="rId5"/>
          <a:stretch/>
        </p:blipFill>
        <p:spPr>
          <a:xfrm>
            <a:off x="9117360" y="2748960"/>
            <a:ext cx="1279800" cy="1279800"/>
          </a:xfrm>
          <a:prstGeom prst="rect">
            <a:avLst/>
          </a:prstGeom>
          <a:ln w="0">
            <a:noFill/>
          </a:ln>
        </p:spPr>
      </p:pic>
      <p:pic>
        <p:nvPicPr>
          <p:cNvPr id="430" name="Imagem 29" descr="Placa azul com letras brancas em fundo preto&#10;&#10;Descrição gerada automaticamente"/>
          <p:cNvPicPr/>
          <p:nvPr/>
        </p:nvPicPr>
        <p:blipFill>
          <a:blip r:embed="rId6"/>
          <a:stretch/>
        </p:blipFill>
        <p:spPr>
          <a:xfrm>
            <a:off x="10497240" y="2863800"/>
            <a:ext cx="1129680" cy="1129680"/>
          </a:xfrm>
          <a:prstGeom prst="rect">
            <a:avLst/>
          </a:prstGeom>
          <a:ln w="0">
            <a:noFill/>
          </a:ln>
        </p:spPr>
      </p:pic>
      <p:pic>
        <p:nvPicPr>
          <p:cNvPr id="431" name="Imagem 31" descr="Placa azul com letras brancas em fundo preto&#10;&#10;Descrição gerada automaticamente"/>
          <p:cNvPicPr/>
          <p:nvPr/>
        </p:nvPicPr>
        <p:blipFill>
          <a:blip r:embed="rId7"/>
          <a:stretch/>
        </p:blipFill>
        <p:spPr>
          <a:xfrm>
            <a:off x="10166760" y="4565160"/>
            <a:ext cx="1164600" cy="116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Problems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48120" y="1152360"/>
            <a:ext cx="5823360" cy="49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Wired connection required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Need for a monitor or display for MAS monitoring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72760">
              <a:lnSpc>
                <a:spcPct val="115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-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35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436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37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8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39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40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441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442" name="Conector reto 71"/>
          <p:cNvCxnSpPr>
            <a:endCxn id="436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pic>
        <p:nvPicPr>
          <p:cNvPr id="443" name="Imagem 2" descr=""/>
          <p:cNvPicPr/>
          <p:nvPr/>
        </p:nvPicPr>
        <p:blipFill>
          <a:blip r:embed="rId4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5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446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47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8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49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50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451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452" name="Conector reto 71"/>
          <p:cNvCxnSpPr>
            <a:endCxn id="446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453" name="Agrupar 1"/>
          <p:cNvGrpSpPr/>
          <p:nvPr/>
        </p:nvGrpSpPr>
        <p:grpSpPr>
          <a:xfrm>
            <a:off x="2651760" y="2491560"/>
            <a:ext cx="2176200" cy="1776240"/>
            <a:chOff x="2651760" y="2491560"/>
            <a:chExt cx="2176200" cy="1776240"/>
          </a:xfrm>
        </p:grpSpPr>
        <p:sp>
          <p:nvSpPr>
            <p:cNvPr id="454" name="Retângulo: Cantos Arredondados 2"/>
            <p:cNvSpPr/>
            <p:nvPr/>
          </p:nvSpPr>
          <p:spPr>
            <a:xfrm>
              <a:off x="265176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55" name="CustomShape 3"/>
            <p:cNvSpPr/>
            <p:nvPr/>
          </p:nvSpPr>
          <p:spPr>
            <a:xfrm>
              <a:off x="3391560" y="3965040"/>
              <a:ext cx="784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6" name="CaixaDeTexto 5"/>
            <p:cNvSpPr/>
            <p:nvPr/>
          </p:nvSpPr>
          <p:spPr>
            <a:xfrm>
              <a:off x="2670480" y="26737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57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6960" cy="8931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58" name="Conector reto 7"/>
          <p:cNvCxnSpPr>
            <a:stCxn id="454" idx="1"/>
            <a:endCxn id="446" idx="3"/>
          </p:cNvCxnSpPr>
          <p:nvPr/>
        </p:nvCxnSpPr>
        <p:spPr>
          <a:xfrm flipH="1">
            <a:off x="2441520" y="3366720"/>
            <a:ext cx="21060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pic>
        <p:nvPicPr>
          <p:cNvPr id="459" name="Imagem 2" descr=""/>
          <p:cNvPicPr/>
          <p:nvPr/>
        </p:nvPicPr>
        <p:blipFill>
          <a:blip r:embed="rId5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1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462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63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4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5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66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467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468" name="Conector reto 71"/>
          <p:cNvCxnSpPr>
            <a:endCxn id="462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469" name="Agrupar 1"/>
          <p:cNvGrpSpPr/>
          <p:nvPr/>
        </p:nvGrpSpPr>
        <p:grpSpPr>
          <a:xfrm>
            <a:off x="2651760" y="2491560"/>
            <a:ext cx="2176200" cy="1776240"/>
            <a:chOff x="2651760" y="2491560"/>
            <a:chExt cx="2176200" cy="1776240"/>
          </a:xfrm>
        </p:grpSpPr>
        <p:sp>
          <p:nvSpPr>
            <p:cNvPr id="470" name="Retângulo: Cantos Arredondados 2"/>
            <p:cNvSpPr/>
            <p:nvPr/>
          </p:nvSpPr>
          <p:spPr>
            <a:xfrm>
              <a:off x="265176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71" name="CustomShape 3"/>
            <p:cNvSpPr/>
            <p:nvPr/>
          </p:nvSpPr>
          <p:spPr>
            <a:xfrm>
              <a:off x="3391560" y="3965040"/>
              <a:ext cx="784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2" name="CaixaDeTexto 5"/>
            <p:cNvSpPr/>
            <p:nvPr/>
          </p:nvSpPr>
          <p:spPr>
            <a:xfrm>
              <a:off x="2670480" y="26737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73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6960" cy="8931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74" name="Conector reto 7"/>
          <p:cNvCxnSpPr>
            <a:stCxn id="470" idx="1"/>
            <a:endCxn id="462" idx="3"/>
          </p:cNvCxnSpPr>
          <p:nvPr/>
        </p:nvCxnSpPr>
        <p:spPr>
          <a:xfrm flipH="1">
            <a:off x="2441520" y="3366720"/>
            <a:ext cx="21060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475" name="Agrupar 13"/>
          <p:cNvGrpSpPr/>
          <p:nvPr/>
        </p:nvGrpSpPr>
        <p:grpSpPr>
          <a:xfrm>
            <a:off x="2695680" y="4427280"/>
            <a:ext cx="2176200" cy="1750320"/>
            <a:chOff x="2695680" y="4427280"/>
            <a:chExt cx="2176200" cy="1750320"/>
          </a:xfrm>
        </p:grpSpPr>
        <p:sp>
          <p:nvSpPr>
            <p:cNvPr id="476" name="Retângulo: Cantos Arredondados 14"/>
            <p:cNvSpPr/>
            <p:nvPr/>
          </p:nvSpPr>
          <p:spPr>
            <a:xfrm>
              <a:off x="2695680" y="442728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77" name="CaixaDeTexto 16"/>
            <p:cNvSpPr/>
            <p:nvPr/>
          </p:nvSpPr>
          <p:spPr>
            <a:xfrm>
              <a:off x="2714400" y="460584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78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240" cy="60804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79" name="Conector reto 24"/>
          <p:cNvCxnSpPr>
            <a:stCxn id="471" idx="2"/>
            <a:endCxn id="476" idx="0"/>
          </p:cNvCxnSpPr>
          <p:nvPr/>
        </p:nvCxnSpPr>
        <p:spPr>
          <a:xfrm flipH="1">
            <a:off x="3783600" y="4267800"/>
            <a:ext cx="720" cy="159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pic>
        <p:nvPicPr>
          <p:cNvPr id="480" name="Imagem 2" descr=""/>
          <p:cNvPicPr/>
          <p:nvPr/>
        </p:nvPicPr>
        <p:blipFill>
          <a:blip r:embed="rId6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2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483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484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5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86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87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488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489" name="Conector reto 71"/>
          <p:cNvCxnSpPr>
            <a:endCxn id="483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490" name="Agrupar 1"/>
          <p:cNvGrpSpPr/>
          <p:nvPr/>
        </p:nvGrpSpPr>
        <p:grpSpPr>
          <a:xfrm>
            <a:off x="2651760" y="2491560"/>
            <a:ext cx="2176200" cy="1776240"/>
            <a:chOff x="2651760" y="2491560"/>
            <a:chExt cx="2176200" cy="1776240"/>
          </a:xfrm>
        </p:grpSpPr>
        <p:sp>
          <p:nvSpPr>
            <p:cNvPr id="491" name="Retângulo: Cantos Arredondados 2"/>
            <p:cNvSpPr/>
            <p:nvPr/>
          </p:nvSpPr>
          <p:spPr>
            <a:xfrm>
              <a:off x="265176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92" name="CustomShape 3"/>
            <p:cNvSpPr/>
            <p:nvPr/>
          </p:nvSpPr>
          <p:spPr>
            <a:xfrm>
              <a:off x="3391560" y="3965040"/>
              <a:ext cx="784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" name="CaixaDeTexto 5"/>
            <p:cNvSpPr/>
            <p:nvPr/>
          </p:nvSpPr>
          <p:spPr>
            <a:xfrm>
              <a:off x="2670480" y="26737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94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6960" cy="8931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495" name="Conector reto 7"/>
          <p:cNvCxnSpPr>
            <a:stCxn id="491" idx="1"/>
            <a:endCxn id="483" idx="3"/>
          </p:cNvCxnSpPr>
          <p:nvPr/>
        </p:nvCxnSpPr>
        <p:spPr>
          <a:xfrm flipH="1">
            <a:off x="2441520" y="3366720"/>
            <a:ext cx="21060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496" name="Agrupar 13"/>
          <p:cNvGrpSpPr/>
          <p:nvPr/>
        </p:nvGrpSpPr>
        <p:grpSpPr>
          <a:xfrm>
            <a:off x="2695680" y="4427280"/>
            <a:ext cx="2176200" cy="1750320"/>
            <a:chOff x="2695680" y="4427280"/>
            <a:chExt cx="2176200" cy="1750320"/>
          </a:xfrm>
        </p:grpSpPr>
        <p:sp>
          <p:nvSpPr>
            <p:cNvPr id="497" name="Retângulo: Cantos Arredondados 14"/>
            <p:cNvSpPr/>
            <p:nvPr/>
          </p:nvSpPr>
          <p:spPr>
            <a:xfrm>
              <a:off x="2695680" y="442728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498" name="CaixaDeTexto 16"/>
            <p:cNvSpPr/>
            <p:nvPr/>
          </p:nvSpPr>
          <p:spPr>
            <a:xfrm>
              <a:off x="2714400" y="460584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499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240" cy="60804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00" name="Conector reto 24"/>
          <p:cNvCxnSpPr>
            <a:stCxn id="492" idx="2"/>
            <a:endCxn id="497" idx="0"/>
          </p:cNvCxnSpPr>
          <p:nvPr/>
        </p:nvCxnSpPr>
        <p:spPr>
          <a:xfrm flipH="1">
            <a:off x="3783600" y="4267800"/>
            <a:ext cx="720" cy="159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sp>
        <p:nvSpPr>
          <p:cNvPr id="501" name="Retângulo: Cantos Arredondados 40"/>
          <p:cNvSpPr/>
          <p:nvPr/>
        </p:nvSpPr>
        <p:spPr>
          <a:xfrm>
            <a:off x="265320" y="4427280"/>
            <a:ext cx="2176200" cy="175032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02" name="CaixaDeTexto 41"/>
          <p:cNvSpPr/>
          <p:nvPr/>
        </p:nvSpPr>
        <p:spPr>
          <a:xfrm>
            <a:off x="449640" y="4605840"/>
            <a:ext cx="213912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Imagem 2" descr=""/>
          <p:cNvPicPr/>
          <p:nvPr/>
        </p:nvPicPr>
        <p:blipFill>
          <a:blip r:embed="rId6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  <p:cxnSp>
        <p:nvCxnSpPr>
          <p:cNvPr id="504" name="Conector reto 43"/>
          <p:cNvCxnSpPr>
            <a:stCxn id="497" idx="1"/>
            <a:endCxn id="501" idx="3"/>
          </p:cNvCxnSpPr>
          <p:nvPr/>
        </p:nvCxnSpPr>
        <p:spPr>
          <a:xfrm flipH="1">
            <a:off x="2441520" y="5302440"/>
            <a:ext cx="25452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6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507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508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9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0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11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512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513" name="Conector reto 71"/>
          <p:cNvCxnSpPr>
            <a:endCxn id="507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14" name="Agrupar 1"/>
          <p:cNvGrpSpPr/>
          <p:nvPr/>
        </p:nvGrpSpPr>
        <p:grpSpPr>
          <a:xfrm>
            <a:off x="2651760" y="2491560"/>
            <a:ext cx="2176200" cy="1776240"/>
            <a:chOff x="2651760" y="2491560"/>
            <a:chExt cx="2176200" cy="1776240"/>
          </a:xfrm>
        </p:grpSpPr>
        <p:sp>
          <p:nvSpPr>
            <p:cNvPr id="515" name="Retângulo: Cantos Arredondados 2"/>
            <p:cNvSpPr/>
            <p:nvPr/>
          </p:nvSpPr>
          <p:spPr>
            <a:xfrm>
              <a:off x="265176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16" name="CustomShape 3"/>
            <p:cNvSpPr/>
            <p:nvPr/>
          </p:nvSpPr>
          <p:spPr>
            <a:xfrm>
              <a:off x="3391560" y="3965040"/>
              <a:ext cx="784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7" name="CaixaDeTexto 5"/>
            <p:cNvSpPr/>
            <p:nvPr/>
          </p:nvSpPr>
          <p:spPr>
            <a:xfrm>
              <a:off x="2670480" y="26737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18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6960" cy="8931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19" name="Conector reto 7"/>
          <p:cNvCxnSpPr>
            <a:stCxn id="515" idx="1"/>
            <a:endCxn id="507" idx="3"/>
          </p:cNvCxnSpPr>
          <p:nvPr/>
        </p:nvCxnSpPr>
        <p:spPr>
          <a:xfrm flipH="1">
            <a:off x="2441520" y="3366720"/>
            <a:ext cx="21060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20" name="Agrupar 13"/>
          <p:cNvGrpSpPr/>
          <p:nvPr/>
        </p:nvGrpSpPr>
        <p:grpSpPr>
          <a:xfrm>
            <a:off x="2695680" y="4427280"/>
            <a:ext cx="2176200" cy="1750320"/>
            <a:chOff x="2695680" y="4427280"/>
            <a:chExt cx="2176200" cy="1750320"/>
          </a:xfrm>
        </p:grpSpPr>
        <p:sp>
          <p:nvSpPr>
            <p:cNvPr id="521" name="Retângulo: Cantos Arredondados 14"/>
            <p:cNvSpPr/>
            <p:nvPr/>
          </p:nvSpPr>
          <p:spPr>
            <a:xfrm>
              <a:off x="2695680" y="442728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22" name="CaixaDeTexto 16"/>
            <p:cNvSpPr/>
            <p:nvPr/>
          </p:nvSpPr>
          <p:spPr>
            <a:xfrm>
              <a:off x="2714400" y="460584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23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240" cy="60804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24" name="Conector reto 24"/>
          <p:cNvCxnSpPr>
            <a:stCxn id="516" idx="2"/>
            <a:endCxn id="521" idx="0"/>
          </p:cNvCxnSpPr>
          <p:nvPr/>
        </p:nvCxnSpPr>
        <p:spPr>
          <a:xfrm flipH="1">
            <a:off x="3783600" y="4267800"/>
            <a:ext cx="720" cy="159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25" name="Agrupar 8"/>
          <p:cNvGrpSpPr/>
          <p:nvPr/>
        </p:nvGrpSpPr>
        <p:grpSpPr>
          <a:xfrm>
            <a:off x="5186520" y="2491560"/>
            <a:ext cx="2176200" cy="1750320"/>
            <a:chOff x="5186520" y="2491560"/>
            <a:chExt cx="2176200" cy="1750320"/>
          </a:xfrm>
        </p:grpSpPr>
        <p:sp>
          <p:nvSpPr>
            <p:cNvPr id="526" name="Retângulo: Cantos Arredondados 9"/>
            <p:cNvSpPr/>
            <p:nvPr/>
          </p:nvSpPr>
          <p:spPr>
            <a:xfrm>
              <a:off x="51865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27" name="CaixaDeTexto 11"/>
            <p:cNvSpPr/>
            <p:nvPr/>
          </p:nvSpPr>
          <p:spPr>
            <a:xfrm>
              <a:off x="5204880" y="267516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Boissier et. al, 2013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8" name="CaixaDeTexto 12"/>
            <p:cNvSpPr/>
            <p:nvPr/>
          </p:nvSpPr>
          <p:spPr>
            <a:xfrm>
              <a:off x="5516640" y="3316680"/>
              <a:ext cx="14788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</a:t>
              </a:r>
              <a:endParaRPr b="0" lang="pt-BR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29" name="CustomShape 6"/>
          <p:cNvSpPr/>
          <p:nvPr/>
        </p:nvSpPr>
        <p:spPr>
          <a:xfrm rot="16200000">
            <a:off x="6059880" y="821520"/>
            <a:ext cx="270720" cy="2598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530" name="Conector reto 19"/>
          <p:cNvCxnSpPr>
            <a:endCxn id="526" idx="0"/>
          </p:cNvCxnSpPr>
          <p:nvPr/>
        </p:nvCxnSpPr>
        <p:spPr>
          <a:xfrm flipH="1">
            <a:off x="6274440" y="2272320"/>
            <a:ext cx="720" cy="21960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pic>
        <p:nvPicPr>
          <p:cNvPr id="531" name="Imagem 20" descr="Logotipo, nome da empresa&#10;&#10;Descrição gerada automaticamente"/>
          <p:cNvPicPr/>
          <p:nvPr/>
        </p:nvPicPr>
        <p:blipFill>
          <a:blip r:embed="rId6"/>
          <a:stretch/>
        </p:blipFill>
        <p:spPr>
          <a:xfrm>
            <a:off x="5024520" y="1437480"/>
            <a:ext cx="1433880" cy="763200"/>
          </a:xfrm>
          <a:prstGeom prst="rect">
            <a:avLst/>
          </a:prstGeom>
          <a:ln w="0">
            <a:noFill/>
          </a:ln>
        </p:spPr>
      </p:pic>
      <p:pic>
        <p:nvPicPr>
          <p:cNvPr id="532" name="Imagem 23" descr=""/>
          <p:cNvPicPr/>
          <p:nvPr/>
        </p:nvPicPr>
        <p:blipFill>
          <a:blip r:embed="rId7"/>
          <a:stretch/>
        </p:blipFill>
        <p:spPr>
          <a:xfrm>
            <a:off x="6681960" y="1479600"/>
            <a:ext cx="703800" cy="703800"/>
          </a:xfrm>
          <a:prstGeom prst="rect">
            <a:avLst/>
          </a:prstGeom>
          <a:ln w="0">
            <a:noFill/>
          </a:ln>
        </p:spPr>
      </p:pic>
      <p:sp>
        <p:nvSpPr>
          <p:cNvPr id="533" name="Retângulo: Cantos Arredondados 40"/>
          <p:cNvSpPr/>
          <p:nvPr/>
        </p:nvSpPr>
        <p:spPr>
          <a:xfrm>
            <a:off x="265320" y="4427280"/>
            <a:ext cx="2176200" cy="175032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34" name="CaixaDeTexto 41"/>
          <p:cNvSpPr/>
          <p:nvPr/>
        </p:nvSpPr>
        <p:spPr>
          <a:xfrm>
            <a:off x="449640" y="4605840"/>
            <a:ext cx="213912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5" name="Imagem 2" descr=""/>
          <p:cNvPicPr/>
          <p:nvPr/>
        </p:nvPicPr>
        <p:blipFill>
          <a:blip r:embed="rId8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  <p:cxnSp>
        <p:nvCxnSpPr>
          <p:cNvPr id="536" name="Conector reto 43"/>
          <p:cNvCxnSpPr>
            <a:stCxn id="521" idx="1"/>
            <a:endCxn id="533" idx="3"/>
          </p:cNvCxnSpPr>
          <p:nvPr/>
        </p:nvCxnSpPr>
        <p:spPr>
          <a:xfrm flipH="1">
            <a:off x="2441520" y="5302440"/>
            <a:ext cx="25452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8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539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540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1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42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3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544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545" name="Conector reto 71"/>
          <p:cNvCxnSpPr>
            <a:endCxn id="539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46" name="Agrupar 1"/>
          <p:cNvGrpSpPr/>
          <p:nvPr/>
        </p:nvGrpSpPr>
        <p:grpSpPr>
          <a:xfrm>
            <a:off x="2651760" y="2491560"/>
            <a:ext cx="2176200" cy="1776240"/>
            <a:chOff x="2651760" y="2491560"/>
            <a:chExt cx="2176200" cy="1776240"/>
          </a:xfrm>
        </p:grpSpPr>
        <p:sp>
          <p:nvSpPr>
            <p:cNvPr id="547" name="Retângulo: Cantos Arredondados 2"/>
            <p:cNvSpPr/>
            <p:nvPr/>
          </p:nvSpPr>
          <p:spPr>
            <a:xfrm>
              <a:off x="265176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48" name="CustomShape 3"/>
            <p:cNvSpPr/>
            <p:nvPr/>
          </p:nvSpPr>
          <p:spPr>
            <a:xfrm>
              <a:off x="3391560" y="3965040"/>
              <a:ext cx="784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9" name="CaixaDeTexto 5"/>
            <p:cNvSpPr/>
            <p:nvPr/>
          </p:nvSpPr>
          <p:spPr>
            <a:xfrm>
              <a:off x="2670480" y="26737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50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6960" cy="8931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51" name="Conector reto 7"/>
          <p:cNvCxnSpPr>
            <a:stCxn id="547" idx="1"/>
            <a:endCxn id="539" idx="3"/>
          </p:cNvCxnSpPr>
          <p:nvPr/>
        </p:nvCxnSpPr>
        <p:spPr>
          <a:xfrm flipH="1">
            <a:off x="2441520" y="3366720"/>
            <a:ext cx="21060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52" name="Agrupar 13"/>
          <p:cNvGrpSpPr/>
          <p:nvPr/>
        </p:nvGrpSpPr>
        <p:grpSpPr>
          <a:xfrm>
            <a:off x="2695680" y="4427280"/>
            <a:ext cx="2176200" cy="1750320"/>
            <a:chOff x="2695680" y="4427280"/>
            <a:chExt cx="2176200" cy="1750320"/>
          </a:xfrm>
        </p:grpSpPr>
        <p:sp>
          <p:nvSpPr>
            <p:cNvPr id="553" name="Retângulo: Cantos Arredondados 14"/>
            <p:cNvSpPr/>
            <p:nvPr/>
          </p:nvSpPr>
          <p:spPr>
            <a:xfrm>
              <a:off x="2695680" y="442728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54" name="CaixaDeTexto 16"/>
            <p:cNvSpPr/>
            <p:nvPr/>
          </p:nvSpPr>
          <p:spPr>
            <a:xfrm>
              <a:off x="2714400" y="460584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55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240" cy="60804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56" name="Conector reto 24"/>
          <p:cNvCxnSpPr>
            <a:stCxn id="548" idx="2"/>
            <a:endCxn id="553" idx="0"/>
          </p:cNvCxnSpPr>
          <p:nvPr/>
        </p:nvCxnSpPr>
        <p:spPr>
          <a:xfrm flipH="1">
            <a:off x="3783600" y="4267800"/>
            <a:ext cx="720" cy="159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57" name="Agrupar 8"/>
          <p:cNvGrpSpPr/>
          <p:nvPr/>
        </p:nvGrpSpPr>
        <p:grpSpPr>
          <a:xfrm>
            <a:off x="5186520" y="2491560"/>
            <a:ext cx="2176200" cy="1750320"/>
            <a:chOff x="5186520" y="2491560"/>
            <a:chExt cx="2176200" cy="1750320"/>
          </a:xfrm>
        </p:grpSpPr>
        <p:sp>
          <p:nvSpPr>
            <p:cNvPr id="558" name="Retângulo: Cantos Arredondados 9"/>
            <p:cNvSpPr/>
            <p:nvPr/>
          </p:nvSpPr>
          <p:spPr>
            <a:xfrm>
              <a:off x="51865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59" name="CaixaDeTexto 11"/>
            <p:cNvSpPr/>
            <p:nvPr/>
          </p:nvSpPr>
          <p:spPr>
            <a:xfrm>
              <a:off x="5204880" y="267516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Boissier et. al, 2013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0" name="CaixaDeTexto 12"/>
            <p:cNvSpPr/>
            <p:nvPr/>
          </p:nvSpPr>
          <p:spPr>
            <a:xfrm>
              <a:off x="5516640" y="3316680"/>
              <a:ext cx="14788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</a:t>
              </a:r>
              <a:endParaRPr b="0" lang="pt-BR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61" name="CustomShape 6"/>
          <p:cNvSpPr/>
          <p:nvPr/>
        </p:nvSpPr>
        <p:spPr>
          <a:xfrm rot="16200000">
            <a:off x="6059880" y="821520"/>
            <a:ext cx="270720" cy="2598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562" name="Conector reto 19"/>
          <p:cNvCxnSpPr>
            <a:endCxn id="558" idx="0"/>
          </p:cNvCxnSpPr>
          <p:nvPr/>
        </p:nvCxnSpPr>
        <p:spPr>
          <a:xfrm flipH="1">
            <a:off x="6274440" y="2272320"/>
            <a:ext cx="720" cy="21960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pic>
        <p:nvPicPr>
          <p:cNvPr id="563" name="Imagem 20" descr="Logotipo, nome da empresa&#10;&#10;Descrição gerada automaticamente"/>
          <p:cNvPicPr/>
          <p:nvPr/>
        </p:nvPicPr>
        <p:blipFill>
          <a:blip r:embed="rId6"/>
          <a:stretch/>
        </p:blipFill>
        <p:spPr>
          <a:xfrm>
            <a:off x="5024520" y="1437480"/>
            <a:ext cx="1433880" cy="763200"/>
          </a:xfrm>
          <a:prstGeom prst="rect">
            <a:avLst/>
          </a:prstGeom>
          <a:ln w="0">
            <a:noFill/>
          </a:ln>
        </p:spPr>
      </p:pic>
      <p:pic>
        <p:nvPicPr>
          <p:cNvPr id="564" name="Imagem 23" descr=""/>
          <p:cNvPicPr/>
          <p:nvPr/>
        </p:nvPicPr>
        <p:blipFill>
          <a:blip r:embed="rId7"/>
          <a:stretch/>
        </p:blipFill>
        <p:spPr>
          <a:xfrm>
            <a:off x="6681960" y="1479600"/>
            <a:ext cx="703800" cy="703800"/>
          </a:xfrm>
          <a:prstGeom prst="rect">
            <a:avLst/>
          </a:prstGeom>
          <a:ln w="0">
            <a:noFill/>
          </a:ln>
        </p:spPr>
      </p:pic>
      <p:grpSp>
        <p:nvGrpSpPr>
          <p:cNvPr id="565" name="Agrupar 25"/>
          <p:cNvGrpSpPr/>
          <p:nvPr/>
        </p:nvGrpSpPr>
        <p:grpSpPr>
          <a:xfrm>
            <a:off x="7599600" y="2491560"/>
            <a:ext cx="2194560" cy="1750320"/>
            <a:chOff x="7599600" y="2491560"/>
            <a:chExt cx="2194560" cy="1750320"/>
          </a:xfrm>
        </p:grpSpPr>
        <p:sp>
          <p:nvSpPr>
            <p:cNvPr id="566" name="Retângulo: Cantos Arredondados 26"/>
            <p:cNvSpPr/>
            <p:nvPr/>
          </p:nvSpPr>
          <p:spPr>
            <a:xfrm>
              <a:off x="759960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67" name="CaixaDeTexto 27"/>
            <p:cNvSpPr/>
            <p:nvPr/>
          </p:nvSpPr>
          <p:spPr>
            <a:xfrm>
              <a:off x="7655040" y="267120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Amaral et. al, 2020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8" name="CaixaDeTexto 28"/>
            <p:cNvSpPr/>
            <p:nvPr/>
          </p:nvSpPr>
          <p:spPr>
            <a:xfrm>
              <a:off x="7650000" y="3323880"/>
              <a:ext cx="20512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JaCaMo-WEB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569" name="Conector reto 33"/>
          <p:cNvCxnSpPr>
            <a:stCxn id="566" idx="1"/>
            <a:endCxn id="558" idx="3"/>
          </p:cNvCxnSpPr>
          <p:nvPr/>
        </p:nvCxnSpPr>
        <p:spPr>
          <a:xfrm flipH="1">
            <a:off x="7362720" y="3366720"/>
            <a:ext cx="23724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sp>
        <p:nvSpPr>
          <p:cNvPr id="570" name="Retângulo: Cantos Arredondados 40"/>
          <p:cNvSpPr/>
          <p:nvPr/>
        </p:nvSpPr>
        <p:spPr>
          <a:xfrm>
            <a:off x="265320" y="4427280"/>
            <a:ext cx="2176200" cy="175032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71" name="CaixaDeTexto 41"/>
          <p:cNvSpPr/>
          <p:nvPr/>
        </p:nvSpPr>
        <p:spPr>
          <a:xfrm>
            <a:off x="449640" y="4605840"/>
            <a:ext cx="213912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2" name="Imagem 2" descr=""/>
          <p:cNvPicPr/>
          <p:nvPr/>
        </p:nvPicPr>
        <p:blipFill>
          <a:blip r:embed="rId8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  <p:cxnSp>
        <p:nvCxnSpPr>
          <p:cNvPr id="573" name="Conector reto 43"/>
          <p:cNvCxnSpPr>
            <a:stCxn id="553" idx="1"/>
            <a:endCxn id="570" idx="3"/>
          </p:cNvCxnSpPr>
          <p:nvPr/>
        </p:nvCxnSpPr>
        <p:spPr>
          <a:xfrm flipH="1">
            <a:off x="2441520" y="5302440"/>
            <a:ext cx="25452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aixaDeTexto 1"/>
          <p:cNvSpPr/>
          <p:nvPr/>
        </p:nvSpPr>
        <p:spPr>
          <a:xfrm>
            <a:off x="511920" y="1719360"/>
            <a:ext cx="10835640" cy="30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 principal arquitetura para o desenvolvimento de agentes cognitivos é o modelo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BDI – </a:t>
            </a: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belief-desire-intention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Este modelo está fundamentado no entendimento do 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raciocínio prático humano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que decide, momento a momento, qual ação realizar para alcançar nossos objetivos.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aixaDeTexto 4"/>
          <p:cNvSpPr/>
          <p:nvPr/>
        </p:nvSpPr>
        <p:spPr>
          <a:xfrm>
            <a:off x="310680" y="5328360"/>
            <a:ext cx="1151136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MICHEL, Fabien; FERBER, Jacques; DROGOUL, Alexis. Multi-Agent Systems and Simulation: A Survey from the Agent Community’s Perspective.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Multi-Agent systems: Simulation and applications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[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S. l.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]: CRC Press, 2009.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WOOLDRIDGE, Michael. Intelligent Agents.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Multiagent Systems: A Modern Approach to Distributed Artificial Intelligence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Cambridge, MA, USA: MIT Press, 1999. p. 27–77.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5" name="Agrupar 66"/>
          <p:cNvGrpSpPr/>
          <p:nvPr/>
        </p:nvGrpSpPr>
        <p:grpSpPr>
          <a:xfrm>
            <a:off x="265320" y="2491560"/>
            <a:ext cx="2194920" cy="1750320"/>
            <a:chOff x="265320" y="2491560"/>
            <a:chExt cx="2194920" cy="1750320"/>
          </a:xfrm>
        </p:grpSpPr>
        <p:sp>
          <p:nvSpPr>
            <p:cNvPr id="576" name="Retângulo: Cantos Arredondados 15"/>
            <p:cNvSpPr/>
            <p:nvPr/>
          </p:nvSpPr>
          <p:spPr>
            <a:xfrm>
              <a:off x="2653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pic>
          <p:nvPicPr>
            <p:cNvPr id="577" name="Imagem 5" descr=""/>
            <p:cNvPicPr/>
            <p:nvPr/>
          </p:nvPicPr>
          <p:blipFill>
            <a:blip r:embed="rId1"/>
            <a:stretch/>
          </p:blipFill>
          <p:spPr>
            <a:xfrm>
              <a:off x="587520" y="3252960"/>
              <a:ext cx="1532520" cy="586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8" name="CaixaDeTexto 21"/>
            <p:cNvSpPr/>
            <p:nvPr/>
          </p:nvSpPr>
          <p:spPr>
            <a:xfrm>
              <a:off x="321120" y="26809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Bordini et. al, 2008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79" name="CustomShape 6"/>
          <p:cNvSpPr/>
          <p:nvPr/>
        </p:nvSpPr>
        <p:spPr>
          <a:xfrm rot="16200000">
            <a:off x="2284200" y="-31680"/>
            <a:ext cx="269640" cy="4307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80" name="Imagem 68" descr="Logotipo, nome da empresa&#10;&#10;Descrição gerada automaticamente"/>
          <p:cNvPicPr/>
          <p:nvPr/>
        </p:nvPicPr>
        <p:blipFill>
          <a:blip r:embed="rId2"/>
          <a:stretch/>
        </p:blipFill>
        <p:spPr>
          <a:xfrm>
            <a:off x="2169360" y="1087920"/>
            <a:ext cx="2223720" cy="1183680"/>
          </a:xfrm>
          <a:prstGeom prst="rect">
            <a:avLst/>
          </a:prstGeom>
          <a:ln w="0">
            <a:noFill/>
          </a:ln>
        </p:spPr>
      </p:pic>
      <p:pic>
        <p:nvPicPr>
          <p:cNvPr id="581" name="Imagem 69" descr="Logotipo, Ícone&#10;&#10;Descrição gerada automaticamente"/>
          <p:cNvPicPr/>
          <p:nvPr/>
        </p:nvPicPr>
        <p:blipFill>
          <a:blip r:embed="rId3"/>
          <a:stretch/>
        </p:blipFill>
        <p:spPr>
          <a:xfrm>
            <a:off x="639000" y="1002960"/>
            <a:ext cx="1159920" cy="1159920"/>
          </a:xfrm>
          <a:prstGeom prst="rect">
            <a:avLst/>
          </a:prstGeom>
          <a:ln w="0">
            <a:noFill/>
          </a:ln>
        </p:spPr>
      </p:pic>
      <p:cxnSp>
        <p:nvCxnSpPr>
          <p:cNvPr id="582" name="Conector reto 71"/>
          <p:cNvCxnSpPr>
            <a:endCxn id="576" idx="0"/>
          </p:cNvCxnSpPr>
          <p:nvPr/>
        </p:nvCxnSpPr>
        <p:spPr>
          <a:xfrm flipH="1">
            <a:off x="1353240" y="2251080"/>
            <a:ext cx="720" cy="240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83" name="Agrupar 1"/>
          <p:cNvGrpSpPr/>
          <p:nvPr/>
        </p:nvGrpSpPr>
        <p:grpSpPr>
          <a:xfrm>
            <a:off x="2651760" y="2491560"/>
            <a:ext cx="2176200" cy="1776240"/>
            <a:chOff x="2651760" y="2491560"/>
            <a:chExt cx="2176200" cy="1776240"/>
          </a:xfrm>
        </p:grpSpPr>
        <p:sp>
          <p:nvSpPr>
            <p:cNvPr id="584" name="Retângulo: Cantos Arredondados 2"/>
            <p:cNvSpPr/>
            <p:nvPr/>
          </p:nvSpPr>
          <p:spPr>
            <a:xfrm>
              <a:off x="265176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85" name="CustomShape 3"/>
            <p:cNvSpPr/>
            <p:nvPr/>
          </p:nvSpPr>
          <p:spPr>
            <a:xfrm>
              <a:off x="3391560" y="3965040"/>
              <a:ext cx="78480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ARGO</a:t>
              </a:r>
              <a:endParaRPr b="0" lang="pt-B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6" name="CaixaDeTexto 5"/>
            <p:cNvSpPr/>
            <p:nvPr/>
          </p:nvSpPr>
          <p:spPr>
            <a:xfrm>
              <a:off x="2670480" y="267372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Pantoja et. al, 2016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87" name="Picture 6" descr="https://upload.wikimedia.org/wikipedia/commons/thumb/b/b8/Argonautesch%C3%ABff_Lorenzo_Costa_w.jpg/1221px-Argonautesch%C3%ABff_Lorenzo_Costa_w.jpg"/>
            <p:cNvPicPr/>
            <p:nvPr/>
          </p:nvPicPr>
          <p:blipFill>
            <a:blip r:embed="rId4"/>
            <a:srcRect l="0" t="0" r="47829" b="15934"/>
            <a:stretch/>
          </p:blipFill>
          <p:spPr>
            <a:xfrm>
              <a:off x="3391560" y="3099960"/>
              <a:ext cx="696960" cy="89316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88" name="Conector reto 7"/>
          <p:cNvCxnSpPr>
            <a:stCxn id="584" idx="1"/>
            <a:endCxn id="576" idx="3"/>
          </p:cNvCxnSpPr>
          <p:nvPr/>
        </p:nvCxnSpPr>
        <p:spPr>
          <a:xfrm flipH="1">
            <a:off x="2441520" y="3366720"/>
            <a:ext cx="21060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89" name="Agrupar 13"/>
          <p:cNvGrpSpPr/>
          <p:nvPr/>
        </p:nvGrpSpPr>
        <p:grpSpPr>
          <a:xfrm>
            <a:off x="2695680" y="4427280"/>
            <a:ext cx="2176200" cy="1750320"/>
            <a:chOff x="2695680" y="4427280"/>
            <a:chExt cx="2176200" cy="1750320"/>
          </a:xfrm>
        </p:grpSpPr>
        <p:sp>
          <p:nvSpPr>
            <p:cNvPr id="590" name="Retângulo: Cantos Arredondados 14"/>
            <p:cNvSpPr/>
            <p:nvPr/>
          </p:nvSpPr>
          <p:spPr>
            <a:xfrm>
              <a:off x="2695680" y="442728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91" name="CaixaDeTexto 16"/>
            <p:cNvSpPr/>
            <p:nvPr/>
          </p:nvSpPr>
          <p:spPr>
            <a:xfrm>
              <a:off x="2714400" y="460584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Lazarin et. al, 2015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92" name="Imagem 2" descr=""/>
            <p:cNvPicPr/>
            <p:nvPr/>
          </p:nvPicPr>
          <p:blipFill>
            <a:blip r:embed="rId5"/>
            <a:stretch/>
          </p:blipFill>
          <p:spPr>
            <a:xfrm>
              <a:off x="2994840" y="5138280"/>
              <a:ext cx="1578240" cy="608040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593" name="Conector reto 24"/>
          <p:cNvCxnSpPr>
            <a:stCxn id="585" idx="2"/>
            <a:endCxn id="590" idx="0"/>
          </p:cNvCxnSpPr>
          <p:nvPr/>
        </p:nvCxnSpPr>
        <p:spPr>
          <a:xfrm flipH="1">
            <a:off x="3783600" y="4267800"/>
            <a:ext cx="720" cy="15984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594" name="Agrupar 8"/>
          <p:cNvGrpSpPr/>
          <p:nvPr/>
        </p:nvGrpSpPr>
        <p:grpSpPr>
          <a:xfrm>
            <a:off x="5186520" y="2491560"/>
            <a:ext cx="2176200" cy="1750320"/>
            <a:chOff x="5186520" y="2491560"/>
            <a:chExt cx="2176200" cy="1750320"/>
          </a:xfrm>
        </p:grpSpPr>
        <p:sp>
          <p:nvSpPr>
            <p:cNvPr id="595" name="Retângulo: Cantos Arredondados 9"/>
            <p:cNvSpPr/>
            <p:nvPr/>
          </p:nvSpPr>
          <p:spPr>
            <a:xfrm>
              <a:off x="518652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596" name="CaixaDeTexto 11"/>
            <p:cNvSpPr/>
            <p:nvPr/>
          </p:nvSpPr>
          <p:spPr>
            <a:xfrm>
              <a:off x="5204880" y="267516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Boissier et. al, 2013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7" name="CaixaDeTexto 12"/>
            <p:cNvSpPr/>
            <p:nvPr/>
          </p:nvSpPr>
          <p:spPr>
            <a:xfrm>
              <a:off x="5516640" y="3316680"/>
              <a:ext cx="14788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</a:t>
              </a:r>
              <a:endParaRPr b="0" lang="pt-BR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98" name="CustomShape 6"/>
          <p:cNvSpPr/>
          <p:nvPr/>
        </p:nvSpPr>
        <p:spPr>
          <a:xfrm rot="16200000">
            <a:off x="6059880" y="821520"/>
            <a:ext cx="270720" cy="2598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38100">
            <a:solidFill>
              <a:srgbClr val="06809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cxnSp>
        <p:nvCxnSpPr>
          <p:cNvPr id="599" name="Conector reto 19"/>
          <p:cNvCxnSpPr>
            <a:endCxn id="595" idx="0"/>
          </p:cNvCxnSpPr>
          <p:nvPr/>
        </p:nvCxnSpPr>
        <p:spPr>
          <a:xfrm flipH="1">
            <a:off x="6274440" y="2272320"/>
            <a:ext cx="720" cy="21960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pic>
        <p:nvPicPr>
          <p:cNvPr id="600" name="Imagem 20" descr="Logotipo, nome da empresa&#10;&#10;Descrição gerada automaticamente"/>
          <p:cNvPicPr/>
          <p:nvPr/>
        </p:nvPicPr>
        <p:blipFill>
          <a:blip r:embed="rId6"/>
          <a:stretch/>
        </p:blipFill>
        <p:spPr>
          <a:xfrm>
            <a:off x="5024520" y="1437480"/>
            <a:ext cx="1433880" cy="763200"/>
          </a:xfrm>
          <a:prstGeom prst="rect">
            <a:avLst/>
          </a:prstGeom>
          <a:ln w="0">
            <a:noFill/>
          </a:ln>
        </p:spPr>
      </p:pic>
      <p:pic>
        <p:nvPicPr>
          <p:cNvPr id="601" name="Imagem 23" descr=""/>
          <p:cNvPicPr/>
          <p:nvPr/>
        </p:nvPicPr>
        <p:blipFill>
          <a:blip r:embed="rId7"/>
          <a:stretch/>
        </p:blipFill>
        <p:spPr>
          <a:xfrm>
            <a:off x="6681960" y="1479600"/>
            <a:ext cx="703800" cy="703800"/>
          </a:xfrm>
          <a:prstGeom prst="rect">
            <a:avLst/>
          </a:prstGeom>
          <a:ln w="0">
            <a:noFill/>
          </a:ln>
        </p:spPr>
      </p:pic>
      <p:grpSp>
        <p:nvGrpSpPr>
          <p:cNvPr id="602" name="Agrupar 25"/>
          <p:cNvGrpSpPr/>
          <p:nvPr/>
        </p:nvGrpSpPr>
        <p:grpSpPr>
          <a:xfrm>
            <a:off x="7599600" y="2491560"/>
            <a:ext cx="2194560" cy="1750320"/>
            <a:chOff x="7599600" y="2491560"/>
            <a:chExt cx="2194560" cy="1750320"/>
          </a:xfrm>
        </p:grpSpPr>
        <p:sp>
          <p:nvSpPr>
            <p:cNvPr id="603" name="Retângulo: Cantos Arredondados 26"/>
            <p:cNvSpPr/>
            <p:nvPr/>
          </p:nvSpPr>
          <p:spPr>
            <a:xfrm>
              <a:off x="7599600" y="249156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604" name="CaixaDeTexto 27"/>
            <p:cNvSpPr/>
            <p:nvPr/>
          </p:nvSpPr>
          <p:spPr>
            <a:xfrm>
              <a:off x="7655040" y="267120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Amaral et. al, 2020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CaixaDeTexto 28"/>
            <p:cNvSpPr/>
            <p:nvPr/>
          </p:nvSpPr>
          <p:spPr>
            <a:xfrm>
              <a:off x="7650000" y="3323880"/>
              <a:ext cx="20512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JaCaMo-WEB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606" name="Conector reto 33"/>
          <p:cNvCxnSpPr>
            <a:stCxn id="603" idx="1"/>
            <a:endCxn id="595" idx="3"/>
          </p:cNvCxnSpPr>
          <p:nvPr/>
        </p:nvCxnSpPr>
        <p:spPr>
          <a:xfrm flipH="1">
            <a:off x="7362720" y="3366720"/>
            <a:ext cx="23724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  <p:grpSp>
        <p:nvGrpSpPr>
          <p:cNvPr id="607" name="Agrupar 22"/>
          <p:cNvGrpSpPr/>
          <p:nvPr/>
        </p:nvGrpSpPr>
        <p:grpSpPr>
          <a:xfrm>
            <a:off x="9940680" y="2495880"/>
            <a:ext cx="2176200" cy="1750320"/>
            <a:chOff x="9940680" y="2495880"/>
            <a:chExt cx="2176200" cy="1750320"/>
          </a:xfrm>
        </p:grpSpPr>
        <p:sp>
          <p:nvSpPr>
            <p:cNvPr id="608" name="Retângulo: Cantos Arredondados 29"/>
            <p:cNvSpPr/>
            <p:nvPr/>
          </p:nvSpPr>
          <p:spPr>
            <a:xfrm>
              <a:off x="9940680" y="2495880"/>
              <a:ext cx="2176200" cy="1750320"/>
            </a:xfrm>
            <a:prstGeom prst="roundRect">
              <a:avLst>
                <a:gd name="adj" fmla="val 16667"/>
              </a:avLst>
            </a:prstGeom>
            <a:solidFill>
              <a:srgbClr val="068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  <p:sp>
          <p:nvSpPr>
            <p:cNvPr id="609" name="CaixaDeTexto 30"/>
            <p:cNvSpPr/>
            <p:nvPr/>
          </p:nvSpPr>
          <p:spPr>
            <a:xfrm>
              <a:off x="9940680" y="2675160"/>
              <a:ext cx="2139120" cy="34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Burattini et. al, 2022</a:t>
              </a:r>
              <a:endParaRPr b="0" lang="pt-BR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0" name="CaixaDeTexto 31"/>
            <p:cNvSpPr/>
            <p:nvPr/>
          </p:nvSpPr>
          <p:spPr>
            <a:xfrm>
              <a:off x="10164600" y="3326760"/>
              <a:ext cx="16977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Verdana"/>
                  <a:ea typeface="Verdana"/>
                </a:rPr>
                <a:t>Visual-IDE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611" name="Conector: Angulado 37"/>
          <p:cNvCxnSpPr>
            <a:stCxn id="595" idx="2"/>
            <a:endCxn id="608" idx="2"/>
          </p:cNvCxnSpPr>
          <p:nvPr/>
        </p:nvCxnSpPr>
        <p:spPr>
          <a:xfrm flipH="1" rot="16200000">
            <a:off x="8649360" y="1866960"/>
            <a:ext cx="4680" cy="4754520"/>
          </a:xfrm>
          <a:prstGeom prst="bentConnector3">
            <a:avLst>
              <a:gd name="adj1" fmla="val 108333"/>
            </a:avLst>
          </a:prstGeom>
          <a:ln w="38100">
            <a:solidFill>
              <a:srgbClr val="068091"/>
            </a:solidFill>
            <a:round/>
          </a:ln>
        </p:spPr>
      </p:cxnSp>
      <p:sp>
        <p:nvSpPr>
          <p:cNvPr id="612" name="Retângulo: Cantos Arredondados 40"/>
          <p:cNvSpPr/>
          <p:nvPr/>
        </p:nvSpPr>
        <p:spPr>
          <a:xfrm>
            <a:off x="265320" y="4427280"/>
            <a:ext cx="2176200" cy="1750320"/>
          </a:xfrm>
          <a:prstGeom prst="roundRect">
            <a:avLst>
              <a:gd name="adj" fmla="val 16667"/>
            </a:avLst>
          </a:prstGeom>
          <a:solidFill>
            <a:srgbClr val="068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613" name="CaixaDeTexto 41"/>
          <p:cNvSpPr/>
          <p:nvPr/>
        </p:nvSpPr>
        <p:spPr>
          <a:xfrm>
            <a:off x="449640" y="4605840"/>
            <a:ext cx="213912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DejaVu Sans"/>
              </a:rPr>
              <a:t>www.arduino.cc</a:t>
            </a:r>
            <a:endParaRPr b="0" lang="pt-BR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" name="Imagem 2" descr=""/>
          <p:cNvPicPr/>
          <p:nvPr/>
        </p:nvPicPr>
        <p:blipFill>
          <a:blip r:embed="rId8"/>
          <a:stretch/>
        </p:blipFill>
        <p:spPr>
          <a:xfrm>
            <a:off x="712800" y="5041800"/>
            <a:ext cx="1355760" cy="924840"/>
          </a:xfrm>
          <a:prstGeom prst="rect">
            <a:avLst/>
          </a:prstGeom>
          <a:ln w="0">
            <a:noFill/>
          </a:ln>
        </p:spPr>
      </p:pic>
      <p:cxnSp>
        <p:nvCxnSpPr>
          <p:cNvPr id="615" name="Conector reto 43"/>
          <p:cNvCxnSpPr>
            <a:stCxn id="590" idx="1"/>
            <a:endCxn id="612" idx="3"/>
          </p:cNvCxnSpPr>
          <p:nvPr/>
        </p:nvCxnSpPr>
        <p:spPr>
          <a:xfrm flipH="1">
            <a:off x="2441520" y="5302440"/>
            <a:ext cx="254520" cy="360"/>
          </a:xfrm>
          <a:prstGeom prst="straightConnector1">
            <a:avLst/>
          </a:prstGeom>
          <a:ln w="38100">
            <a:solidFill>
              <a:srgbClr val="068091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Related Works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7" name="Imagem 3" descr=""/>
          <p:cNvPicPr/>
          <p:nvPr/>
        </p:nvPicPr>
        <p:blipFill>
          <a:blip r:embed="rId1"/>
          <a:stretch/>
        </p:blipFill>
        <p:spPr>
          <a:xfrm>
            <a:off x="789840" y="973800"/>
            <a:ext cx="10611720" cy="4724280"/>
          </a:xfrm>
          <a:prstGeom prst="rect">
            <a:avLst/>
          </a:prstGeom>
          <a:ln w="0">
            <a:noFill/>
          </a:ln>
        </p:spPr>
      </p:pic>
      <p:sp>
        <p:nvSpPr>
          <p:cNvPr id="618" name="CustomShape 2"/>
          <p:cNvSpPr/>
          <p:nvPr/>
        </p:nvSpPr>
        <p:spPr>
          <a:xfrm>
            <a:off x="0" y="5676840"/>
            <a:ext cx="1219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3000"/>
          </a:bodyPr>
          <a:p>
            <a:pPr marL="106920"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Table 01.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Comparison between ChonIDE and other IDEs..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Objective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348120" y="1152360"/>
            <a:ext cx="11642400" cy="50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IDE to support the development of Embedded MAS considering: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Serial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Firmware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all necessary integration and configuration between these elements.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Objective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348120" y="1152360"/>
            <a:ext cx="11642400" cy="50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IDE to support the development of Embedded MAS considering: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Serial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Firmware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all necessary integration and configuration between these elements.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Enable the MAS designer develop and program in three different layers of the architecture using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single IDE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1. INTRODUCTION – Objective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CustomShape 2"/>
          <p:cNvSpPr/>
          <p:nvPr/>
        </p:nvSpPr>
        <p:spPr>
          <a:xfrm>
            <a:off x="348120" y="1152360"/>
            <a:ext cx="11642400" cy="50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6000"/>
          </a:bodyPr>
          <a:p>
            <a:pPr marL="43848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IDE to support the development of Embedded MAS considering: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32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32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Serial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32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Firmware layer;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7732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all necessary integration and configuration between these elements.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3848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Enable the MAS designer develop and program an Embedded MAS using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single IDE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38480" indent="-32760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Enable to embed MAS and monitor their agents' minds (all Beliefs, Desires, and Intentions of each agent) remotely and wireless.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348120" y="1152360"/>
            <a:ext cx="11642400" cy="50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/>
          </a:bodyPr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Cognitive Hardware on Network - Integrated Development Environment (ChonIDE)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ChonIDE is a development environment that integrates technologies and tools to support the development of Embedded MAS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Reasoning;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Serial;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Firmware;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4164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single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WEB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platform.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External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8" name="Gráfico 3" descr="Laptop com preenchimento sólido"/>
          <p:cNvPicPr/>
          <p:nvPr/>
        </p:nvPicPr>
        <p:blipFill>
          <a:blip r:embed="rId1"/>
          <a:stretch/>
        </p:blipFill>
        <p:spPr>
          <a:xfrm>
            <a:off x="1908720" y="3806280"/>
            <a:ext cx="1845360" cy="1845360"/>
          </a:xfrm>
          <a:prstGeom prst="rect">
            <a:avLst/>
          </a:prstGeom>
          <a:ln w="0">
            <a:noFill/>
          </a:ln>
        </p:spPr>
      </p:pic>
      <p:pic>
        <p:nvPicPr>
          <p:cNvPr id="629" name="Imagem 6" descr="Forma&#10;&#10;Descrição gerada automaticamente com confiança baixa"/>
          <p:cNvPicPr/>
          <p:nvPr/>
        </p:nvPicPr>
        <p:blipFill>
          <a:blip r:embed="rId2"/>
          <a:stretch/>
        </p:blipFill>
        <p:spPr>
          <a:xfrm>
            <a:off x="7836120" y="4128480"/>
            <a:ext cx="1523160" cy="1523160"/>
          </a:xfrm>
          <a:prstGeom prst="rect">
            <a:avLst/>
          </a:prstGeom>
          <a:ln w="0">
            <a:noFill/>
          </a:ln>
        </p:spPr>
      </p:pic>
      <p:sp>
        <p:nvSpPr>
          <p:cNvPr id="630" name="CaixaDeTexto 7"/>
          <p:cNvSpPr/>
          <p:nvPr/>
        </p:nvSpPr>
        <p:spPr>
          <a:xfrm>
            <a:off x="1917000" y="5298480"/>
            <a:ext cx="1892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MAS Designer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Computer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CaixaDeTexto 8"/>
          <p:cNvSpPr/>
          <p:nvPr/>
        </p:nvSpPr>
        <p:spPr>
          <a:xfrm>
            <a:off x="7962480" y="5541120"/>
            <a:ext cx="1270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Prototype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aixaDeTexto 12"/>
          <p:cNvSpPr/>
          <p:nvPr/>
        </p:nvSpPr>
        <p:spPr>
          <a:xfrm>
            <a:off x="7144200" y="2334600"/>
            <a:ext cx="29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prototypeName (192.1.1.2)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3" name="Conector de Seta Reta 13"/>
          <p:cNvCxnSpPr>
            <a:stCxn id="629" idx="0"/>
            <a:endCxn id="632" idx="2"/>
          </p:cNvCxnSpPr>
          <p:nvPr/>
        </p:nvCxnSpPr>
        <p:spPr>
          <a:xfrm flipV="1">
            <a:off x="8597520" y="2698560"/>
            <a:ext cx="360" cy="1430280"/>
          </a:xfrm>
          <a:prstGeom prst="straightConnector1">
            <a:avLst/>
          </a:prstGeom>
          <a:ln w="38100">
            <a:solidFill>
              <a:srgbClr val="068091"/>
            </a:solidFill>
            <a:round/>
            <a:tailEnd len="med" type="triangle" w="med"/>
          </a:ln>
        </p:spPr>
      </p:cxnSp>
      <p:sp>
        <p:nvSpPr>
          <p:cNvPr id="634" name="Nuvem 16"/>
          <p:cNvSpPr/>
          <p:nvPr/>
        </p:nvSpPr>
        <p:spPr>
          <a:xfrm>
            <a:off x="3755160" y="1116720"/>
            <a:ext cx="2349000" cy="1074960"/>
          </a:xfrm>
          <a:prstGeom prst="cloud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Local Area Network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35" name="Conector: Angulado 20"/>
          <p:cNvCxnSpPr>
            <a:stCxn id="634" idx="0"/>
            <a:endCxn id="632" idx="0"/>
          </p:cNvCxnSpPr>
          <p:nvPr/>
        </p:nvCxnSpPr>
        <p:spPr>
          <a:xfrm flipH="1" rot="16200000">
            <a:off x="6154560" y="-108720"/>
            <a:ext cx="1218240" cy="3668400"/>
          </a:xfrm>
          <a:prstGeom prst="bentConnector3">
            <a:avLst>
              <a:gd name="adj1" fmla="val -266"/>
            </a:avLst>
          </a:prstGeom>
          <a:ln w="38100">
            <a:solidFill>
              <a:srgbClr val="068091"/>
            </a:solidFill>
            <a:round/>
            <a:head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External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Imagem 6" descr="Forma&#10;&#10;Descrição gerada automaticamente com confiança baixa"/>
          <p:cNvPicPr/>
          <p:nvPr/>
        </p:nvPicPr>
        <p:blipFill>
          <a:blip r:embed="rId1"/>
          <a:stretch/>
        </p:blipFill>
        <p:spPr>
          <a:xfrm>
            <a:off x="7836120" y="4128480"/>
            <a:ext cx="1523160" cy="1523160"/>
          </a:xfrm>
          <a:prstGeom prst="rect">
            <a:avLst/>
          </a:prstGeom>
          <a:ln w="0">
            <a:noFill/>
          </a:ln>
        </p:spPr>
      </p:pic>
      <p:sp>
        <p:nvSpPr>
          <p:cNvPr id="638" name="CaixaDeTexto 7"/>
          <p:cNvSpPr/>
          <p:nvPr/>
        </p:nvSpPr>
        <p:spPr>
          <a:xfrm>
            <a:off x="1917000" y="5298480"/>
            <a:ext cx="18921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MAS Designer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Computer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CaixaDeTexto 8"/>
          <p:cNvSpPr/>
          <p:nvPr/>
        </p:nvSpPr>
        <p:spPr>
          <a:xfrm>
            <a:off x="7962480" y="5541120"/>
            <a:ext cx="1270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Prototype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Nuvem 16"/>
          <p:cNvSpPr/>
          <p:nvPr/>
        </p:nvSpPr>
        <p:spPr>
          <a:xfrm>
            <a:off x="3755160" y="1116720"/>
            <a:ext cx="2349000" cy="1074960"/>
          </a:xfrm>
          <a:prstGeom prst="cloud">
            <a:avLst/>
          </a:prstGeom>
          <a:solidFill>
            <a:srgbClr val="5b9bd5"/>
          </a:solidFill>
          <a:ln>
            <a:solidFill>
              <a:srgbClr val="2743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Local Area Network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1" name="Conector: Angulado 20"/>
          <p:cNvCxnSpPr>
            <a:endCxn id="640" idx="0"/>
          </p:cNvCxnSpPr>
          <p:nvPr/>
        </p:nvCxnSpPr>
        <p:spPr>
          <a:xfrm flipV="1" rot="16200000">
            <a:off x="5221080" y="824760"/>
            <a:ext cx="3099600" cy="3682800"/>
          </a:xfrm>
          <a:prstGeom prst="bentConnector3">
            <a:avLst>
              <a:gd name="adj1" fmla="val 100104"/>
            </a:avLst>
          </a:prstGeom>
          <a:ln w="38100">
            <a:solidFill>
              <a:srgbClr val="068091"/>
            </a:solidFill>
            <a:round/>
            <a:headEnd len="med" type="triangle" w="med"/>
          </a:ln>
        </p:spPr>
      </p:cxnSp>
      <p:sp>
        <p:nvSpPr>
          <p:cNvPr id="642" name="CaixaDeTexto 23"/>
          <p:cNvSpPr/>
          <p:nvPr/>
        </p:nvSpPr>
        <p:spPr>
          <a:xfrm>
            <a:off x="1293480" y="2334600"/>
            <a:ext cx="29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prototypeName (192.1.1.2)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3" name="Conector: Angulado 26"/>
          <p:cNvCxnSpPr>
            <a:stCxn id="640" idx="2"/>
            <a:endCxn id="642" idx="0"/>
          </p:cNvCxnSpPr>
          <p:nvPr/>
        </p:nvCxnSpPr>
        <p:spPr>
          <a:xfrm rot="5400000">
            <a:off x="3766320" y="1171800"/>
            <a:ext cx="143280" cy="2183040"/>
          </a:xfrm>
          <a:prstGeom prst="bentConnector3">
            <a:avLst>
              <a:gd name="adj1" fmla="val 53652"/>
            </a:avLst>
          </a:prstGeom>
          <a:ln w="38100">
            <a:solidFill>
              <a:srgbClr val="068091"/>
            </a:solidFill>
            <a:round/>
            <a:headEnd len="med" type="triangle" w="med"/>
          </a:ln>
        </p:spPr>
      </p:cxnSp>
      <p:cxnSp>
        <p:nvCxnSpPr>
          <p:cNvPr id="644" name="Conector de Seta Reta 32"/>
          <p:cNvCxnSpPr>
            <a:endCxn id="642" idx="2"/>
          </p:cNvCxnSpPr>
          <p:nvPr/>
        </p:nvCxnSpPr>
        <p:spPr>
          <a:xfrm flipH="1" flipV="1">
            <a:off x="2746800" y="2698560"/>
            <a:ext cx="720" cy="362880"/>
          </a:xfrm>
          <a:prstGeom prst="straightConnector1">
            <a:avLst/>
          </a:prstGeom>
          <a:ln w="38100">
            <a:solidFill>
              <a:srgbClr val="068091"/>
            </a:solidFill>
            <a:round/>
            <a:tailEnd len="med" type="triangle" w="med"/>
          </a:ln>
        </p:spPr>
      </p:cxnSp>
      <p:cxnSp>
        <p:nvCxnSpPr>
          <p:cNvPr id="645" name="Conector de Seta Reta 36"/>
          <p:cNvCxnSpPr/>
          <p:nvPr/>
        </p:nvCxnSpPr>
        <p:spPr>
          <a:xfrm flipV="1">
            <a:off x="2747160" y="3936600"/>
            <a:ext cx="720" cy="280080"/>
          </a:xfrm>
          <a:prstGeom prst="straightConnector1">
            <a:avLst/>
          </a:prstGeom>
          <a:ln w="38100">
            <a:solidFill>
              <a:srgbClr val="068091"/>
            </a:solidFill>
            <a:round/>
            <a:tailEnd len="med" type="triangle" w="med"/>
          </a:ln>
        </p:spPr>
      </p:cxnSp>
      <p:pic>
        <p:nvPicPr>
          <p:cNvPr id="646" name="Imagem 2" descr="Interface gráfica do usuário&#10;&#10;Descrição gerada automaticamente com confiança baixa"/>
          <p:cNvPicPr/>
          <p:nvPr/>
        </p:nvPicPr>
        <p:blipFill>
          <a:blip r:embed="rId2"/>
          <a:stretch/>
        </p:blipFill>
        <p:spPr>
          <a:xfrm>
            <a:off x="2309400" y="3060720"/>
            <a:ext cx="875520" cy="875520"/>
          </a:xfrm>
          <a:prstGeom prst="rect">
            <a:avLst/>
          </a:prstGeom>
          <a:ln w="0">
            <a:noFill/>
          </a:ln>
        </p:spPr>
      </p:pic>
      <p:sp>
        <p:nvSpPr>
          <p:cNvPr id="647" name="CaixaDeTexto 11"/>
          <p:cNvSpPr/>
          <p:nvPr/>
        </p:nvSpPr>
        <p:spPr>
          <a:xfrm>
            <a:off x="9376920" y="4729320"/>
            <a:ext cx="290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prototypeName (192.1.1.2)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8" name="Gráfico 3" descr="Laptop com preenchimento sólido"/>
          <p:cNvPicPr/>
          <p:nvPr/>
        </p:nvPicPr>
        <p:blipFill>
          <a:blip r:embed="rId3"/>
          <a:stretch/>
        </p:blipFill>
        <p:spPr>
          <a:xfrm>
            <a:off x="1908720" y="3806280"/>
            <a:ext cx="1845360" cy="184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154440" y="142920"/>
            <a:ext cx="12036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2. CHONIDE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name="Imagem 2" descr="Diagrama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743840" y="1025280"/>
            <a:ext cx="8703360" cy="4456080"/>
          </a:xfrm>
          <a:prstGeom prst="rect">
            <a:avLst/>
          </a:prstGeom>
          <a:ln w="0">
            <a:noFill/>
          </a:ln>
        </p:spPr>
      </p:pic>
      <p:sp>
        <p:nvSpPr>
          <p:cNvPr id="651" name="CustomShape 2"/>
          <p:cNvSpPr/>
          <p:nvPr/>
        </p:nvSpPr>
        <p:spPr>
          <a:xfrm>
            <a:off x="0" y="5676840"/>
            <a:ext cx="12191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rmAutofit fontScale="93000"/>
          </a:bodyPr>
          <a:p>
            <a:pPr marL="106920"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Figure 03.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Illustration of ChonIDE interactions.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Instalation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3" name="Imagem 6" descr="Texto&#10;&#10;Descrição gerada automaticamente"/>
          <p:cNvPicPr/>
          <p:nvPr/>
        </p:nvPicPr>
        <p:blipFill>
          <a:blip r:embed="rId1"/>
          <a:srcRect l="0" t="0" r="46816" b="299"/>
          <a:stretch/>
        </p:blipFill>
        <p:spPr>
          <a:xfrm>
            <a:off x="367920" y="1162800"/>
            <a:ext cx="5395320" cy="4732920"/>
          </a:xfrm>
          <a:prstGeom prst="rect">
            <a:avLst/>
          </a:prstGeom>
          <a:ln w="0">
            <a:noFill/>
          </a:ln>
        </p:spPr>
      </p:pic>
      <p:sp>
        <p:nvSpPr>
          <p:cNvPr id="654" name="CaixaDeTexto 7"/>
          <p:cNvSpPr/>
          <p:nvPr/>
        </p:nvSpPr>
        <p:spPr>
          <a:xfrm>
            <a:off x="6104520" y="2826720"/>
            <a:ext cx="62650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https://ide.chon.group/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aixaDeTexto 1"/>
          <p:cNvSpPr/>
          <p:nvPr/>
        </p:nvSpPr>
        <p:spPr>
          <a:xfrm>
            <a:off x="511920" y="1719360"/>
            <a:ext cx="108356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m 8" descr="Interface gráfica do usuário, Site&#10;&#10;Descrição gerada automaticamente"/>
          <p:cNvPicPr/>
          <p:nvPr/>
        </p:nvPicPr>
        <p:blipFill>
          <a:blip r:embed="rId1"/>
          <a:srcRect l="0" t="0" r="11048" b="-326"/>
          <a:stretch/>
        </p:blipFill>
        <p:spPr>
          <a:xfrm>
            <a:off x="1795320" y="1604520"/>
            <a:ext cx="8600400" cy="3976560"/>
          </a:xfrm>
          <a:prstGeom prst="rect">
            <a:avLst/>
          </a:prstGeom>
          <a:ln w="0">
            <a:noFill/>
          </a:ln>
        </p:spPr>
      </p:pic>
      <p:sp>
        <p:nvSpPr>
          <p:cNvPr id="656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Imagem 7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1676520" y="1604520"/>
            <a:ext cx="8837640" cy="3976560"/>
          </a:xfrm>
          <a:prstGeom prst="rect">
            <a:avLst/>
          </a:prstGeom>
          <a:ln w="0">
            <a:noFill/>
          </a:ln>
        </p:spPr>
      </p:pic>
      <p:sp>
        <p:nvSpPr>
          <p:cNvPr id="658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m 3" descr="Interface gráfica do usuári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609480" y="1618200"/>
            <a:ext cx="10971720" cy="3949200"/>
          </a:xfrm>
          <a:prstGeom prst="rect">
            <a:avLst/>
          </a:prstGeom>
          <a:ln w="0">
            <a:noFill/>
          </a:ln>
        </p:spPr>
      </p:pic>
      <p:sp>
        <p:nvSpPr>
          <p:cNvPr id="660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2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-5760" y="1099440"/>
            <a:ext cx="12130920" cy="4788000"/>
          </a:xfrm>
          <a:prstGeom prst="rect">
            <a:avLst/>
          </a:prstGeom>
          <a:ln w="0">
            <a:noFill/>
          </a:ln>
        </p:spPr>
      </p:pic>
      <p:sp>
        <p:nvSpPr>
          <p:cNvPr id="663" name="Retângulo 7"/>
          <p:cNvSpPr/>
          <p:nvPr/>
        </p:nvSpPr>
        <p:spPr>
          <a:xfrm>
            <a:off x="5400" y="2391120"/>
            <a:ext cx="4210560" cy="344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5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-5760" y="1099440"/>
            <a:ext cx="12130920" cy="4788000"/>
          </a:xfrm>
          <a:prstGeom prst="rect">
            <a:avLst/>
          </a:prstGeom>
          <a:ln w="0">
            <a:noFill/>
          </a:ln>
        </p:spPr>
      </p:pic>
      <p:sp>
        <p:nvSpPr>
          <p:cNvPr id="666" name="Retângulo 7"/>
          <p:cNvSpPr/>
          <p:nvPr/>
        </p:nvSpPr>
        <p:spPr>
          <a:xfrm>
            <a:off x="5400" y="3296880"/>
            <a:ext cx="4210560" cy="63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8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-5760" y="1099440"/>
            <a:ext cx="12130920" cy="4788000"/>
          </a:xfrm>
          <a:prstGeom prst="rect">
            <a:avLst/>
          </a:prstGeom>
          <a:ln w="0">
            <a:noFill/>
          </a:ln>
        </p:spPr>
      </p:pic>
      <p:sp>
        <p:nvSpPr>
          <p:cNvPr id="669" name="Retângulo 7"/>
          <p:cNvSpPr/>
          <p:nvPr/>
        </p:nvSpPr>
        <p:spPr>
          <a:xfrm>
            <a:off x="5253120" y="2462760"/>
            <a:ext cx="6697800" cy="32972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1" name="Imagem 3" descr="Interface gráfica do usuário, Texto&#10;&#10;Descrição gerada automaticamente"/>
          <p:cNvPicPr/>
          <p:nvPr/>
        </p:nvPicPr>
        <p:blipFill>
          <a:blip r:embed="rId1"/>
          <a:stretch/>
        </p:blipFill>
        <p:spPr>
          <a:xfrm>
            <a:off x="-106560" y="1156680"/>
            <a:ext cx="12303360" cy="4802400"/>
          </a:xfrm>
          <a:prstGeom prst="rect">
            <a:avLst/>
          </a:prstGeom>
          <a:ln w="0">
            <a:noFill/>
          </a:ln>
        </p:spPr>
      </p:pic>
      <p:sp>
        <p:nvSpPr>
          <p:cNvPr id="672" name="Retângulo 7"/>
          <p:cNvSpPr/>
          <p:nvPr/>
        </p:nvSpPr>
        <p:spPr>
          <a:xfrm>
            <a:off x="5440320" y="2462760"/>
            <a:ext cx="1680120" cy="14137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73" name="Imagem 3" descr="Ícone&#10;&#10;Descrição gerada automaticamente"/>
          <p:cNvPicPr/>
          <p:nvPr/>
        </p:nvPicPr>
        <p:blipFill>
          <a:blip r:embed="rId2"/>
          <a:stretch/>
        </p:blipFill>
        <p:spPr>
          <a:xfrm rot="10800000">
            <a:off x="5686200" y="348480"/>
            <a:ext cx="1138680" cy="17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5" name="Imagem 1" descr="Texto&#10;&#10;Descrição gerada automaticamente"/>
          <p:cNvPicPr/>
          <p:nvPr/>
        </p:nvPicPr>
        <p:blipFill>
          <a:blip r:embed="rId1"/>
          <a:srcRect l="38" t="0" r="0" b="62385"/>
          <a:stretch/>
        </p:blipFill>
        <p:spPr>
          <a:xfrm>
            <a:off x="-1080" y="1099440"/>
            <a:ext cx="12126240" cy="1800000"/>
          </a:xfrm>
          <a:prstGeom prst="rect">
            <a:avLst/>
          </a:prstGeom>
          <a:ln w="0">
            <a:noFill/>
          </a:ln>
        </p:spPr>
      </p:pic>
      <p:pic>
        <p:nvPicPr>
          <p:cNvPr id="676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7641000" y="1627200"/>
            <a:ext cx="1138680" cy="1799280"/>
          </a:xfrm>
          <a:prstGeom prst="rect">
            <a:avLst/>
          </a:prstGeom>
          <a:ln w="0">
            <a:noFill/>
          </a:ln>
        </p:spPr>
      </p:pic>
      <p:pic>
        <p:nvPicPr>
          <p:cNvPr id="677" name="Imagem 6" descr=""/>
          <p:cNvPicPr/>
          <p:nvPr/>
        </p:nvPicPr>
        <p:blipFill>
          <a:blip r:embed="rId3"/>
          <a:stretch/>
        </p:blipFill>
        <p:spPr>
          <a:xfrm>
            <a:off x="224280" y="4008240"/>
            <a:ext cx="11670840" cy="16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9" name="Imagem 1" descr="Texto&#10;&#10;Descrição gerada automaticamente"/>
          <p:cNvPicPr/>
          <p:nvPr/>
        </p:nvPicPr>
        <p:blipFill>
          <a:blip r:embed="rId1"/>
          <a:srcRect l="38" t="0" r="0" b="62385"/>
          <a:stretch/>
        </p:blipFill>
        <p:spPr>
          <a:xfrm>
            <a:off x="-1080" y="1099440"/>
            <a:ext cx="12126240" cy="1800000"/>
          </a:xfrm>
          <a:prstGeom prst="rect">
            <a:avLst/>
          </a:prstGeom>
          <a:ln w="0">
            <a:noFill/>
          </a:ln>
        </p:spPr>
      </p:pic>
      <p:pic>
        <p:nvPicPr>
          <p:cNvPr id="680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10846800" y="1627200"/>
            <a:ext cx="1138680" cy="1799280"/>
          </a:xfrm>
          <a:prstGeom prst="rect">
            <a:avLst/>
          </a:prstGeom>
          <a:ln w="0">
            <a:noFill/>
          </a:ln>
        </p:spPr>
      </p:pic>
      <p:pic>
        <p:nvPicPr>
          <p:cNvPr id="681" name="Imagem 5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123480" y="3418200"/>
            <a:ext cx="11886480" cy="155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3" name="Imagem 1" descr="Texto&#10;&#10;Descrição gerada automaticamente"/>
          <p:cNvPicPr/>
          <p:nvPr/>
        </p:nvPicPr>
        <p:blipFill>
          <a:blip r:embed="rId1"/>
          <a:srcRect l="38" t="0" r="0" b="62385"/>
          <a:stretch/>
        </p:blipFill>
        <p:spPr>
          <a:xfrm>
            <a:off x="-1080" y="1099440"/>
            <a:ext cx="12126240" cy="1800000"/>
          </a:xfrm>
          <a:prstGeom prst="rect">
            <a:avLst/>
          </a:prstGeom>
          <a:ln w="0">
            <a:noFill/>
          </a:ln>
        </p:spPr>
      </p:pic>
      <p:pic>
        <p:nvPicPr>
          <p:cNvPr id="684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9294120" y="1627200"/>
            <a:ext cx="1138680" cy="1799280"/>
          </a:xfrm>
          <a:prstGeom prst="rect">
            <a:avLst/>
          </a:prstGeom>
          <a:ln w="0">
            <a:noFill/>
          </a:ln>
        </p:spPr>
      </p:pic>
      <p:pic>
        <p:nvPicPr>
          <p:cNvPr id="685" name="Imagem 3" descr="Interface gráfica do usuário, Aplicativo&#10;&#10;Descrição gerada automaticamente"/>
          <p:cNvPicPr/>
          <p:nvPr/>
        </p:nvPicPr>
        <p:blipFill>
          <a:blip r:embed="rId3"/>
          <a:stretch/>
        </p:blipFill>
        <p:spPr>
          <a:xfrm>
            <a:off x="353520" y="3106080"/>
            <a:ext cx="1057824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aixaDeTexto 1"/>
          <p:cNvSpPr/>
          <p:nvPr/>
        </p:nvSpPr>
        <p:spPr>
          <a:xfrm>
            <a:off x="511920" y="1719360"/>
            <a:ext cx="10835640" cy="21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uma informação, ou seja, aquilo que o agente sabe sobre o ambiente, si mesmo ou outros agentes.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609480" y="273600"/>
            <a:ext cx="109717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 fontScale="92000"/>
          </a:bodyPr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  <a:ea typeface="DejaVu Sans"/>
              </a:rPr>
              <a:t>ChonIDE: Hello World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7" name="Imagem 1" descr="Texto&#10;&#10;Descrição gerada automaticamente"/>
          <p:cNvPicPr/>
          <p:nvPr/>
        </p:nvPicPr>
        <p:blipFill>
          <a:blip r:embed="rId1"/>
          <a:srcRect l="38" t="0" r="0" b="62385"/>
          <a:stretch/>
        </p:blipFill>
        <p:spPr>
          <a:xfrm>
            <a:off x="-1080" y="1099440"/>
            <a:ext cx="12126240" cy="1800000"/>
          </a:xfrm>
          <a:prstGeom prst="rect">
            <a:avLst/>
          </a:prstGeom>
          <a:ln w="0">
            <a:noFill/>
          </a:ln>
        </p:spPr>
      </p:pic>
      <p:pic>
        <p:nvPicPr>
          <p:cNvPr id="688" name="Imagem 3" descr="Ícone&#10;&#10;Descrição gerada automaticamente"/>
          <p:cNvPicPr/>
          <p:nvPr/>
        </p:nvPicPr>
        <p:blipFill>
          <a:blip r:embed="rId2"/>
          <a:stretch/>
        </p:blipFill>
        <p:spPr>
          <a:xfrm>
            <a:off x="8158320" y="1627200"/>
            <a:ext cx="1138680" cy="1799280"/>
          </a:xfrm>
          <a:prstGeom prst="rect">
            <a:avLst/>
          </a:prstGeom>
          <a:ln w="0">
            <a:noFill/>
          </a:ln>
        </p:spPr>
      </p:pic>
      <p:pic>
        <p:nvPicPr>
          <p:cNvPr id="689" name="Imagem 5" descr="Texto&#10;&#10;Descrição gerada automaticamente"/>
          <p:cNvPicPr/>
          <p:nvPr/>
        </p:nvPicPr>
        <p:blipFill>
          <a:blip r:embed="rId3"/>
          <a:srcRect l="0" t="0" r="200" b="55138"/>
          <a:stretch/>
        </p:blipFill>
        <p:spPr>
          <a:xfrm>
            <a:off x="511920" y="4112640"/>
            <a:ext cx="11167560" cy="144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2"/>
          <p:cNvSpPr/>
          <p:nvPr/>
        </p:nvSpPr>
        <p:spPr>
          <a:xfrm>
            <a:off x="2130840" y="2194560"/>
            <a:ext cx="78260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Jason, um agente armazena as </a:t>
            </a:r>
            <a:r>
              <a:rPr b="1" lang="pt-BR" sz="2400" spc="-1" strike="noStrike">
                <a:solidFill>
                  <a:srgbClr val="548235"/>
                </a:solidFill>
                <a:latin typeface="Verdana"/>
                <a:ea typeface="Verdana"/>
              </a:rPr>
              <a:t>informações</a:t>
            </a:r>
            <a:r>
              <a:rPr b="0" lang="pt-BR" sz="1800" spc="-1" strike="noStrike">
                <a:solidFill>
                  <a:srgbClr val="548235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percebidas do ambiente; as informações internas; e informações de comunicação através de crenças.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3129480" y="3519000"/>
            <a:ext cx="57394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As </a:t>
            </a:r>
            <a:r>
              <a:rPr b="1" lang="pt-BR" sz="2400" spc="-1" strike="noStrike">
                <a:solidFill>
                  <a:srgbClr val="548235"/>
                </a:solidFill>
                <a:latin typeface="Verdana"/>
                <a:ea typeface="Verdana"/>
              </a:rPr>
              <a:t>crenças</a:t>
            </a:r>
            <a:r>
              <a:rPr b="0" lang="pt-BR" sz="1800" spc="-1" strike="noStrike">
                <a:solidFill>
                  <a:srgbClr val="548235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são armazenadas em uma </a:t>
            </a:r>
            <a:r>
              <a:rPr b="1" lang="pt-BR" sz="2400" spc="-1" strike="noStrike">
                <a:solidFill>
                  <a:srgbClr val="c55a11"/>
                </a:solidFill>
                <a:latin typeface="Verdana"/>
                <a:ea typeface="Verdana"/>
              </a:rPr>
              <a:t>Base de Crenças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(Belief Base).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CustomShape 4"/>
          <p:cNvSpPr/>
          <p:nvPr/>
        </p:nvSpPr>
        <p:spPr>
          <a:xfrm>
            <a:off x="2319840" y="4772520"/>
            <a:ext cx="690984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As crenças são representadas como predicados da </a:t>
            </a:r>
            <a:r>
              <a:rPr b="1" lang="pt-BR" sz="2400" spc="-1" strike="noStrike">
                <a:solidFill>
                  <a:srgbClr val="c00000"/>
                </a:solidFill>
                <a:latin typeface="Verdana"/>
                <a:ea typeface="Verdana"/>
              </a:rPr>
              <a:t>lógica tradicional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 Os </a:t>
            </a:r>
            <a:r>
              <a:rPr b="1" lang="pt-BR" sz="2400" spc="-1" strike="noStrike">
                <a:solidFill>
                  <a:srgbClr val="1f4e79"/>
                </a:solidFill>
                <a:latin typeface="Verdana"/>
                <a:ea typeface="Verdana"/>
              </a:rPr>
              <a:t>predicados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representam propriedades particulares.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1342800" y="1306800"/>
            <a:ext cx="7773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Tipos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1342800" y="2061000"/>
            <a:ext cx="642636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Percepções do Ambiente (Percepts)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1342800" y="3285000"/>
            <a:ext cx="456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Notas Mentais (Mental Notes)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CustomShape 4"/>
          <p:cNvSpPr/>
          <p:nvPr/>
        </p:nvSpPr>
        <p:spPr>
          <a:xfrm>
            <a:off x="1355400" y="5111640"/>
            <a:ext cx="2413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3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Comunicação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CustomShape 5"/>
          <p:cNvSpPr/>
          <p:nvPr/>
        </p:nvSpPr>
        <p:spPr>
          <a:xfrm>
            <a:off x="1342800" y="2494800"/>
            <a:ext cx="10128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Informações coletadas pelo agente que são relativas ao sensoriamento constante do ambiente.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CustomShape 6"/>
          <p:cNvSpPr/>
          <p:nvPr/>
        </p:nvSpPr>
        <p:spPr>
          <a:xfrm>
            <a:off x="1342800" y="3717000"/>
            <a:ext cx="10128960" cy="13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743040" indent="-2851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Informações adicionadas na base de crenças pelo próprio agente.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coisas que aconteceram no passado;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promessas;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execução de um plano;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1200960" indent="-2858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000000"/>
                </a:solidFill>
                <a:latin typeface="Verdana"/>
                <a:ea typeface="Verdana"/>
              </a:rPr>
              <a:t>constante do ambiente.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7"/>
          <p:cNvSpPr/>
          <p:nvPr/>
        </p:nvSpPr>
        <p:spPr>
          <a:xfrm>
            <a:off x="1342800" y="5473440"/>
            <a:ext cx="10030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Informações obtidas pelo agente através da interação com outros agentes.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8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6"/>
          <p:cNvSpPr/>
          <p:nvPr/>
        </p:nvSpPr>
        <p:spPr>
          <a:xfrm>
            <a:off x="1252440" y="5281920"/>
            <a:ext cx="10039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1: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crença inicial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terminar com </a:t>
            </a:r>
            <a:r>
              <a:rPr b="0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CustomShape 7"/>
          <p:cNvSpPr/>
          <p:nvPr/>
        </p:nvSpPr>
        <p:spPr>
          <a:xfrm>
            <a:off x="1245960" y="5779440"/>
            <a:ext cx="9859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2: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crença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deve começar com letra </a:t>
            </a:r>
            <a:r>
              <a:rPr b="1" lang="pt-BR" sz="1800" spc="-1" strike="noStrike" u="sng">
                <a:solidFill>
                  <a:srgbClr val="000000"/>
                </a:solidFill>
                <a:uFillTx/>
                <a:latin typeface="Verdana"/>
                <a:ea typeface="Verdana"/>
              </a:rPr>
              <a:t>minúscula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CustomShape 8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5" name="Imagem 2" descr="Texto&#10;&#10;Descrição gerada automaticamente"/>
          <p:cNvPicPr/>
          <p:nvPr/>
        </p:nvPicPr>
        <p:blipFill>
          <a:blip r:embed="rId1"/>
          <a:srcRect l="0" t="0" r="18301" b="-358"/>
          <a:stretch/>
        </p:blipFill>
        <p:spPr>
          <a:xfrm>
            <a:off x="310680" y="1155600"/>
            <a:ext cx="10650600" cy="402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8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7" name="Imagem 1" descr="Interface gráfica do usuário, Texto, Aplicativo&#10;&#10;Descrição gerada automaticamente"/>
          <p:cNvPicPr/>
          <p:nvPr/>
        </p:nvPicPr>
        <p:blipFill>
          <a:blip r:embed="rId1"/>
          <a:stretch/>
        </p:blipFill>
        <p:spPr>
          <a:xfrm>
            <a:off x="253080" y="1094040"/>
            <a:ext cx="11800080" cy="48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5"/>
          <p:cNvSpPr/>
          <p:nvPr/>
        </p:nvSpPr>
        <p:spPr>
          <a:xfrm>
            <a:off x="785520" y="5518440"/>
            <a:ext cx="8718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strong negation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começar com </a:t>
            </a:r>
            <a:r>
              <a:rPr b="1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~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CustomShape 6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 (Negação)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0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152280" y="1050840"/>
            <a:ext cx="11095560" cy="446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5"/>
          <p:cNvSpPr/>
          <p:nvPr/>
        </p:nvSpPr>
        <p:spPr>
          <a:xfrm>
            <a:off x="785520" y="5518440"/>
            <a:ext cx="8718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Toda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strong negation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começar com </a:t>
            </a:r>
            <a:r>
              <a:rPr b="1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~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CustomShape 6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Crenças Iniciais (Negação)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3" name="Imagem 2" descr=""/>
          <p:cNvPicPr/>
          <p:nvPr/>
        </p:nvPicPr>
        <p:blipFill>
          <a:blip r:embed="rId1"/>
          <a:stretch/>
        </p:blipFill>
        <p:spPr>
          <a:xfrm>
            <a:off x="439920" y="1258920"/>
            <a:ext cx="10721880" cy="400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2"/>
          <p:cNvSpPr/>
          <p:nvPr/>
        </p:nvSpPr>
        <p:spPr>
          <a:xfrm>
            <a:off x="574560" y="1245600"/>
            <a:ext cx="827532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Jason, os </a:t>
            </a:r>
            <a:r>
              <a:rPr b="1" lang="pt-BR" sz="2400" spc="-1" strike="noStrike">
                <a:solidFill>
                  <a:srgbClr val="2f5597"/>
                </a:solidFill>
                <a:latin typeface="Verdana"/>
                <a:ea typeface="Verdana"/>
              </a:rPr>
              <a:t>goals</a:t>
            </a: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(objetivos) representam os estados do mundo em que o agente deseja atingir.  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CustomShape 4"/>
          <p:cNvSpPr/>
          <p:nvPr/>
        </p:nvSpPr>
        <p:spPr>
          <a:xfrm>
            <a:off x="733320" y="2400840"/>
            <a:ext cx="992052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57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Objetivo de realização (!)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5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É um objetivo para atingir determinado estado desejado pelo agente. 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5"/>
          <p:cNvSpPr/>
          <p:nvPr/>
        </p:nvSpPr>
        <p:spPr>
          <a:xfrm>
            <a:off x="733320" y="4169160"/>
            <a:ext cx="947808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576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Objetivo de Teste (?)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412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É um objetivo que tem basicamente a finalidade de resgatar informações da base de crenças do agente</a:t>
            </a:r>
            <a:r>
              <a:rPr b="0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r>
              <a:rPr b="1" lang="pt-BR" sz="2800" spc="-1" strike="noStrike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7"/>
          <p:cNvSpPr/>
          <p:nvPr/>
        </p:nvSpPr>
        <p:spPr>
          <a:xfrm>
            <a:off x="1403640" y="5373360"/>
            <a:ext cx="6621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ustomShape 8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Objetivos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4"/>
          <p:cNvSpPr/>
          <p:nvPr/>
        </p:nvSpPr>
        <p:spPr>
          <a:xfrm>
            <a:off x="214560" y="4802040"/>
            <a:ext cx="1157472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1: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Todo 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objetivo inicial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em Jason deve ser um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Objetivo de realização: 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começar com </a:t>
            </a:r>
            <a:r>
              <a:rPr b="0" lang="pt-BR" sz="3200" spc="-1" strike="noStrike">
                <a:solidFill>
                  <a:srgbClr val="000000"/>
                </a:solidFill>
                <a:latin typeface="Verdana"/>
                <a:ea typeface="Verdana"/>
              </a:rPr>
              <a:t>!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; e terminar com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CustomShape 5"/>
          <p:cNvSpPr/>
          <p:nvPr/>
        </p:nvSpPr>
        <p:spPr>
          <a:xfrm>
            <a:off x="-420120" y="5728320"/>
            <a:ext cx="88848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OBS. 2: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Todo </a:t>
            </a: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objetivo 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deve começar com letra </a:t>
            </a:r>
            <a:r>
              <a:rPr b="1" lang="pt-BR" sz="1800" spc="-1" strike="noStrike" u="sng">
                <a:solidFill>
                  <a:srgbClr val="000000"/>
                </a:solidFill>
                <a:uFillTx/>
                <a:latin typeface="Verdana"/>
                <a:ea typeface="Verdana"/>
              </a:rPr>
              <a:t>minúscula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CustomShape 6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Objetivos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2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3121200" y="727200"/>
            <a:ext cx="8860320" cy="39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6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Objetivo sem plano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4" name="Imagem 2" descr="Texto&#10;&#10;Descrição gerada automaticamente"/>
          <p:cNvPicPr/>
          <p:nvPr/>
        </p:nvPicPr>
        <p:blipFill>
          <a:blip r:embed="rId1"/>
          <a:srcRect l="211" t="902" r="15370" b="-451"/>
          <a:stretch/>
        </p:blipFill>
        <p:spPr>
          <a:xfrm>
            <a:off x="153360" y="1945800"/>
            <a:ext cx="11914920" cy="3167280"/>
          </a:xfrm>
          <a:prstGeom prst="rect">
            <a:avLst/>
          </a:prstGeom>
          <a:ln w="0">
            <a:noFill/>
          </a:ln>
        </p:spPr>
      </p:pic>
      <p:sp>
        <p:nvSpPr>
          <p:cNvPr id="725" name="Retângulo 7"/>
          <p:cNvSpPr/>
          <p:nvPr/>
        </p:nvSpPr>
        <p:spPr>
          <a:xfrm>
            <a:off x="71280" y="3731760"/>
            <a:ext cx="11907000" cy="13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aixaDeTexto 1"/>
          <p:cNvSpPr/>
          <p:nvPr/>
        </p:nvSpPr>
        <p:spPr>
          <a:xfrm>
            <a:off x="511920" y="1719360"/>
            <a:ext cx="10835640" cy="246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uma informação, ou seja, aquilo que o agente sabe sobre o ambiente, si mesmo ou outros agentes.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Desejo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 propósito que o agente busca tornar realidade.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159120" y="1252440"/>
            <a:ext cx="7773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Formato de um Plano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>
            <a:off x="1342800" y="2061000"/>
            <a:ext cx="642636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Triggering Event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CustomShape 3"/>
          <p:cNvSpPr/>
          <p:nvPr/>
        </p:nvSpPr>
        <p:spPr>
          <a:xfrm>
            <a:off x="1342800" y="3563640"/>
            <a:ext cx="4569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2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Context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4"/>
          <p:cNvSpPr/>
          <p:nvPr/>
        </p:nvSpPr>
        <p:spPr>
          <a:xfrm>
            <a:off x="1350720" y="4759920"/>
            <a:ext cx="1354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3"/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Body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5"/>
          <p:cNvSpPr/>
          <p:nvPr/>
        </p:nvSpPr>
        <p:spPr>
          <a:xfrm>
            <a:off x="1342800" y="2494800"/>
            <a:ext cx="972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Um agente pode ter diversos objetivos. Os planos são ativados baseados nos eventos que podem ser ativados em determinado momento.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CustomShape 6"/>
          <p:cNvSpPr/>
          <p:nvPr/>
        </p:nvSpPr>
        <p:spPr>
          <a:xfrm>
            <a:off x="1342800" y="3995640"/>
            <a:ext cx="97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São as condições para a ativação de um plano dentro vários eventos.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CustomShape 7"/>
          <p:cNvSpPr/>
          <p:nvPr/>
        </p:nvSpPr>
        <p:spPr>
          <a:xfrm>
            <a:off x="1342800" y="5121720"/>
            <a:ext cx="972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É o corpo do plano. Uma sequência de ações a ser executada pelo agente.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CustomShape 8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3855600" y="1438920"/>
            <a:ext cx="89614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44546a"/>
                </a:solidFill>
                <a:latin typeface="Calibri"/>
                <a:ea typeface="DejaVu Sans"/>
              </a:rPr>
              <a:t>Triggering_event : </a:t>
            </a:r>
            <a:r>
              <a:rPr b="1" lang="pt-BR" sz="4000" spc="-1" strike="noStrike">
                <a:solidFill>
                  <a:srgbClr val="f4b183"/>
                </a:solidFill>
                <a:latin typeface="Calibri"/>
                <a:ea typeface="DejaVu Sans"/>
              </a:rPr>
              <a:t>context</a:t>
            </a:r>
            <a:r>
              <a:rPr b="1" lang="pt-BR" sz="4000" spc="-1" strike="noStrike">
                <a:solidFill>
                  <a:srgbClr val="44546a"/>
                </a:solidFill>
                <a:latin typeface="Calibri"/>
                <a:ea typeface="DejaVu Sans"/>
              </a:rPr>
              <a:t> &lt;-</a:t>
            </a:r>
            <a:r>
              <a:rPr b="1" lang="pt-BR" sz="4000" spc="-1" strike="noStrike">
                <a:solidFill>
                  <a:srgbClr val="548235"/>
                </a:solidFill>
                <a:latin typeface="Calibri"/>
                <a:ea typeface="DejaVu Sans"/>
              </a:rPr>
              <a:t> body.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4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Achievement Goal 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6" name="Imagem 1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346320" y="1244160"/>
            <a:ext cx="11262960" cy="4272120"/>
          </a:xfrm>
          <a:prstGeom prst="rect">
            <a:avLst/>
          </a:prstGeom>
          <a:ln w="0">
            <a:noFill/>
          </a:ln>
        </p:spPr>
      </p:pic>
      <p:sp>
        <p:nvSpPr>
          <p:cNvPr id="737" name="CustomShape 4"/>
          <p:cNvSpPr/>
          <p:nvPr/>
        </p:nvSpPr>
        <p:spPr>
          <a:xfrm>
            <a:off x="2337480" y="4152600"/>
            <a:ext cx="410760" cy="46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894960" y="5680800"/>
            <a:ext cx="83365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É </a:t>
            </a:r>
            <a:r>
              <a:rPr b="1" lang="pt-BR" sz="2000" spc="-1" strike="noStrike">
                <a:solidFill>
                  <a:srgbClr val="548235"/>
                </a:solidFill>
                <a:latin typeface="Verdana"/>
                <a:ea typeface="Verdana"/>
              </a:rPr>
              <a:t>um objetivo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 que o agente se compromete em </a:t>
            </a:r>
            <a:r>
              <a:rPr b="1" lang="pt-BR" sz="2000" spc="-1" strike="noStrike">
                <a:solidFill>
                  <a:srgbClr val="c00000"/>
                </a:solidFill>
                <a:latin typeface="Verdana"/>
                <a:ea typeface="Verdana"/>
              </a:rPr>
              <a:t>atingir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.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m 1" descr="Texto&#10;&#10;Descrição gerada automaticamente"/>
          <p:cNvPicPr/>
          <p:nvPr/>
        </p:nvPicPr>
        <p:blipFill>
          <a:blip r:embed="rId1"/>
          <a:srcRect l="0" t="0" r="0" b="14027"/>
          <a:stretch/>
        </p:blipFill>
        <p:spPr>
          <a:xfrm>
            <a:off x="318600" y="1694160"/>
            <a:ext cx="8991000" cy="3315600"/>
          </a:xfrm>
          <a:prstGeom prst="rect">
            <a:avLst/>
          </a:prstGeom>
          <a:ln w="0">
            <a:noFill/>
          </a:ln>
        </p:spPr>
      </p:pic>
      <p:sp>
        <p:nvSpPr>
          <p:cNvPr id="740" name="CustomShape 3"/>
          <p:cNvSpPr/>
          <p:nvPr/>
        </p:nvSpPr>
        <p:spPr>
          <a:xfrm>
            <a:off x="3960" y="5548680"/>
            <a:ext cx="9917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Eventos ativadores podem </a:t>
            </a: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remover 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atitudes mentais (crenças ou objetivos)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CustomShape 4"/>
          <p:cNvSpPr/>
          <p:nvPr/>
        </p:nvSpPr>
        <p:spPr>
          <a:xfrm>
            <a:off x="195840" y="15660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Containment goal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CustomShape 4"/>
          <p:cNvSpPr/>
          <p:nvPr/>
        </p:nvSpPr>
        <p:spPr>
          <a:xfrm>
            <a:off x="1632240" y="4312080"/>
            <a:ext cx="410760" cy="46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9459720" y="3494880"/>
            <a:ext cx="2479320" cy="15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Funciona como um </a:t>
            </a:r>
            <a:r>
              <a:rPr b="1" lang="pt-BR" sz="2000" spc="-1" strike="noStrike">
                <a:solidFill>
                  <a:srgbClr val="c00000"/>
                </a:solidFill>
                <a:latin typeface="Verdana"/>
                <a:ea typeface="Verdana"/>
              </a:rPr>
              <a:t>”tratamento de erros”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para planos que não possuem ativação.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m 5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789840" y="862200"/>
            <a:ext cx="10459440" cy="5132880"/>
          </a:xfrm>
          <a:prstGeom prst="rect">
            <a:avLst/>
          </a:prstGeom>
          <a:ln w="0">
            <a:noFill/>
          </a:ln>
        </p:spPr>
      </p:pic>
      <p:sp>
        <p:nvSpPr>
          <p:cNvPr id="745" name="CustomShape 4"/>
          <p:cNvSpPr/>
          <p:nvPr/>
        </p:nvSpPr>
        <p:spPr>
          <a:xfrm>
            <a:off x="195840" y="15660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Test goal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CustomShape 4"/>
          <p:cNvSpPr/>
          <p:nvPr/>
        </p:nvSpPr>
        <p:spPr>
          <a:xfrm>
            <a:off x="537840" y="5572800"/>
            <a:ext cx="9485640" cy="355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7" name="CustomShape 4"/>
          <p:cNvSpPr/>
          <p:nvPr/>
        </p:nvSpPr>
        <p:spPr>
          <a:xfrm>
            <a:off x="454680" y="2815560"/>
            <a:ext cx="3195360" cy="286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748" name="Imagem 7" descr="Texto&#10;&#10;Descrição gerada automaticamente"/>
          <p:cNvPicPr/>
          <p:nvPr/>
        </p:nvPicPr>
        <p:blipFill>
          <a:blip r:embed="rId2"/>
          <a:stretch/>
        </p:blipFill>
        <p:spPr>
          <a:xfrm>
            <a:off x="5694120" y="2104200"/>
            <a:ext cx="5069880" cy="861840"/>
          </a:xfrm>
          <a:prstGeom prst="rect">
            <a:avLst/>
          </a:prstGeom>
          <a:ln w="0">
            <a:noFill/>
          </a:ln>
        </p:spPr>
      </p:pic>
      <p:sp>
        <p:nvSpPr>
          <p:cNvPr id="749" name="CaixaDeTexto 1"/>
          <p:cNvSpPr/>
          <p:nvPr/>
        </p:nvSpPr>
        <p:spPr>
          <a:xfrm>
            <a:off x="415800" y="5957280"/>
            <a:ext cx="1148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https://sourceforge.net/p/chonos/examples/ci/master/tree/01-singleAgent/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Imagem 2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484920" y="907560"/>
            <a:ext cx="11013480" cy="4640400"/>
          </a:xfrm>
          <a:prstGeom prst="rect">
            <a:avLst/>
          </a:prstGeom>
          <a:ln w="0">
            <a:noFill/>
          </a:ln>
        </p:spPr>
      </p:pic>
      <p:sp>
        <p:nvSpPr>
          <p:cNvPr id="751" name="CustomShape 4"/>
          <p:cNvSpPr/>
          <p:nvPr/>
        </p:nvSpPr>
        <p:spPr>
          <a:xfrm>
            <a:off x="195840" y="15660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Planos e Ações (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Arial"/>
              </a:rPr>
              <a:t>Belief goal</a:t>
            </a: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CustomShape 4"/>
          <p:cNvSpPr/>
          <p:nvPr/>
        </p:nvSpPr>
        <p:spPr>
          <a:xfrm>
            <a:off x="385560" y="4658400"/>
            <a:ext cx="10122840" cy="91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3" name="CaixaDeTexto 4"/>
          <p:cNvSpPr/>
          <p:nvPr/>
        </p:nvSpPr>
        <p:spPr>
          <a:xfrm>
            <a:off x="415800" y="5874480"/>
            <a:ext cx="11484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https://sourceforge.net/p/chonos/examples/ci/master/tree/01-singleAgent/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95760" y="1099080"/>
            <a:ext cx="7773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Ações de um Plano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1342800" y="2061000"/>
            <a:ext cx="642636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1440">
              <a:lnSpc>
                <a:spcPct val="90000"/>
              </a:lnSpc>
              <a:spcBef>
                <a:spcPts val="1001"/>
              </a:spcBef>
            </a:pPr>
            <a:r>
              <a:rPr b="1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Mental Notes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709920" y="3213360"/>
            <a:ext cx="43516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São ações que </a:t>
            </a:r>
            <a:r>
              <a:rPr b="1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adicionam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r>
              <a:rPr b="1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removem</a:t>
            </a:r>
            <a:r>
              <a:rPr b="0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ou </a:t>
            </a:r>
            <a:r>
              <a:rPr b="1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atualizam</a:t>
            </a:r>
            <a:r>
              <a:rPr b="0" lang="pt-BR" sz="2400" spc="-1" strike="noStrike">
                <a:solidFill>
                  <a:srgbClr val="ff0000"/>
                </a:solidFill>
                <a:latin typeface="Verdana"/>
                <a:ea typeface="Verdan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uma </a:t>
            </a:r>
            <a:r>
              <a:rPr b="1" lang="pt-BR" sz="2800" spc="-1" strike="noStrike">
                <a:solidFill>
                  <a:srgbClr val="548235"/>
                </a:solidFill>
                <a:latin typeface="Verdana"/>
                <a:ea typeface="Verdana"/>
              </a:rPr>
              <a:t>crença</a:t>
            </a:r>
            <a:r>
              <a:rPr b="0" lang="pt-BR" sz="2800" spc="-1" strike="noStrike">
                <a:solidFill>
                  <a:srgbClr val="548235"/>
                </a:solidFill>
                <a:latin typeface="Verdana"/>
                <a:ea typeface="Verdan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Verdana"/>
                <a:ea typeface="Verdana"/>
              </a:rPr>
              <a:t>na base de crenças do agente. 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7" name="Picture 2_24" descr=""/>
          <p:cNvPicPr/>
          <p:nvPr/>
        </p:nvPicPr>
        <p:blipFill>
          <a:blip r:embed="rId1"/>
          <a:stretch/>
        </p:blipFill>
        <p:spPr>
          <a:xfrm>
            <a:off x="6172560" y="1254240"/>
            <a:ext cx="5920920" cy="4736520"/>
          </a:xfrm>
          <a:prstGeom prst="rect">
            <a:avLst/>
          </a:prstGeom>
          <a:ln w="9360">
            <a:noFill/>
          </a:ln>
        </p:spPr>
      </p:pic>
      <p:sp>
        <p:nvSpPr>
          <p:cNvPr id="758" name="CustomShape 5"/>
          <p:cNvSpPr/>
          <p:nvPr/>
        </p:nvSpPr>
        <p:spPr>
          <a:xfrm>
            <a:off x="6417360" y="3510720"/>
            <a:ext cx="2088000" cy="59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6613560" y="5524200"/>
            <a:ext cx="1217160" cy="335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0" name="CustomShape 7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Mental Notes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3"/>
          <p:cNvSpPr/>
          <p:nvPr/>
        </p:nvSpPr>
        <p:spPr>
          <a:xfrm>
            <a:off x="237960" y="1107000"/>
            <a:ext cx="503424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São ações pré-definidas </a:t>
            </a:r>
            <a:r>
              <a:rPr b="1" lang="pt-BR" sz="2000" spc="-1" strike="noStrike">
                <a:solidFill>
                  <a:srgbClr val="2f5597"/>
                </a:solidFill>
                <a:latin typeface="Verdana"/>
                <a:ea typeface="Verdana"/>
              </a:rPr>
              <a:t>executadas</a:t>
            </a:r>
            <a:r>
              <a:rPr b="0" lang="pt-BR" sz="2000" spc="-1" strike="noStrike">
                <a:solidFill>
                  <a:srgbClr val="2f5597"/>
                </a:solidFill>
                <a:latin typeface="Verdana"/>
                <a:ea typeface="Verdana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Verdana"/>
              </a:rPr>
              <a:t>internamente no agente.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CustomShape 4"/>
          <p:cNvSpPr/>
          <p:nvPr/>
        </p:nvSpPr>
        <p:spPr>
          <a:xfrm>
            <a:off x="480240" y="3298680"/>
            <a:ext cx="332100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.send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.broadcast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.drop_all_desires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.concat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.length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.min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CustomShape 5"/>
          <p:cNvSpPr/>
          <p:nvPr/>
        </p:nvSpPr>
        <p:spPr>
          <a:xfrm>
            <a:off x="2700000" y="1971000"/>
            <a:ext cx="322596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.max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.nth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.sort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.substring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.drop_all_events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.abolish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.string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.count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6"/>
          <p:cNvSpPr/>
          <p:nvPr/>
        </p:nvSpPr>
        <p:spPr>
          <a:xfrm>
            <a:off x="5220000" y="1800000"/>
            <a:ext cx="2661480" cy="25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.create_agent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.date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.kill_agent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.time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.perceive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548235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CustomShape 7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Jason Framework: Internal Actions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6" name="Imagem 2" descr="Texto&#10;&#10;Descrição gerada automaticamente"/>
          <p:cNvPicPr/>
          <p:nvPr/>
        </p:nvPicPr>
        <p:blipFill>
          <a:blip r:embed="rId1"/>
          <a:stretch/>
        </p:blipFill>
        <p:spPr>
          <a:xfrm>
            <a:off x="8765640" y="275760"/>
            <a:ext cx="2741040" cy="4100400"/>
          </a:xfrm>
          <a:prstGeom prst="rect">
            <a:avLst/>
          </a:prstGeom>
          <a:ln w="0">
            <a:noFill/>
          </a:ln>
        </p:spPr>
      </p:pic>
      <p:sp>
        <p:nvSpPr>
          <p:cNvPr id="767" name="CaixaDeTexto 2"/>
          <p:cNvSpPr/>
          <p:nvPr/>
        </p:nvSpPr>
        <p:spPr>
          <a:xfrm>
            <a:off x="5744880" y="4982760"/>
            <a:ext cx="633348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BORDINI, R.H.; HÜBNER, J.F.; WOOLDRIDGE, M. 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Programming Multi-Agent Systems in AgentSpeak using Jason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. [</a:t>
            </a:r>
            <a:r>
              <a:rPr b="0" i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S. l.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]: Wiley, 2007(Wiley Series in Agent Technology). Disponível em: </a:t>
            </a:r>
            <a:r>
              <a:rPr b="0" lang="pt-BR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https://www.google.com.br/books/edition/Programming_Multi_Agent_Systems_in_Agent/AJHD4GkIQs0C</a:t>
            </a:r>
            <a:r>
              <a:rPr b="0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CaixaDeTexto 3"/>
          <p:cNvSpPr/>
          <p:nvPr/>
        </p:nvSpPr>
        <p:spPr>
          <a:xfrm>
            <a:off x="6397920" y="4465800"/>
            <a:ext cx="4183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Verdana"/>
                <a:ea typeface="DejaVu Sans"/>
              </a:rPr>
              <a:t>Consulte páginas: 237-255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Arquitetura BDI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aixaDeTexto 1"/>
          <p:cNvSpPr/>
          <p:nvPr/>
        </p:nvSpPr>
        <p:spPr>
          <a:xfrm>
            <a:off x="511920" y="1719360"/>
            <a:ext cx="10835640" cy="283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 BDI possibilita a implementação de atitudes mentais (</a:t>
            </a: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crenças, desejos e intenções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em agentes cognitivos.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Crença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uma informação, ou seja, aquilo que o agente sabe sobre o ambiente, si mesmo ou outros agentes.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Desejo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é um propósito que o agente busca tornar realidade.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Intenção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é uma ação que o agente faz para alcançar um desejo.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CaixaDeTexto 1"/>
          <p:cNvSpPr/>
          <p:nvPr/>
        </p:nvSpPr>
        <p:spPr>
          <a:xfrm>
            <a:off x="511920" y="1719360"/>
            <a:ext cx="10835640" cy="18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linguagem de programação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AgentSpeak(L)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é uma extensão natural e elegante de programação em lógica para a arquitetura de agentes BDI, que representa um modelo abstrato para a </a:t>
            </a: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programação de agentes cognitivos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5"/>
          <p:cNvSpPr/>
          <p:nvPr/>
        </p:nvSpPr>
        <p:spPr>
          <a:xfrm>
            <a:off x="154440" y="142920"/>
            <a:ext cx="12034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AgentSpeak(L)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aixaDeTexto 1"/>
          <p:cNvSpPr/>
          <p:nvPr/>
        </p:nvSpPr>
        <p:spPr>
          <a:xfrm>
            <a:off x="511920" y="1719360"/>
            <a:ext cx="1083564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 algn="just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Um agente AgentSpeak(L) corresponde à especificação de: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aixaDeTexto 4"/>
          <p:cNvSpPr/>
          <p:nvPr/>
        </p:nvSpPr>
        <p:spPr>
          <a:xfrm>
            <a:off x="310680" y="5658840"/>
            <a:ext cx="115113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HÜBNER, Jomi Fred; BORDINI, Rafael Heitor; VIEIRA, Renata. Introdução ao desenvolvimento de sistemas multiagentes com Jason.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XII Escola de Informática da SBC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, v. 2, p. 51–89, 2004.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Personalizada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2016-04-26T00:41:53Z</dcterms:created>
  <dc:creator>Kadu</dc:creator>
  <dc:description/>
  <dc:language>pt-PT</dc:language>
  <cp:lastModifiedBy/>
  <dcterms:modified xsi:type="dcterms:W3CDTF">2024-03-03T17:10:04Z</dcterms:modified>
  <cp:revision>1156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57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70</vt:i4>
  </property>
</Properties>
</file>